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smtClean="0"/>
              <a:t>12/22/2023</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94074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3CBC1C18-307B-4F68-A007-B5B542270E8D}" type="datetimeFigureOut">
              <a:rPr lang="en-US" smtClean="0"/>
              <a:t>12/22/2023</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007728339"/>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3CBC1C18-307B-4F68-A007-B5B542270E8D}" type="datetimeFigureOut">
              <a:rPr lang="en-US" smtClean="0"/>
              <a:t>12/22/2023</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37310494"/>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3CBC1C18-307B-4F68-A007-B5B542270E8D}" type="datetimeFigureOut">
              <a:rPr lang="en-US" smtClean="0"/>
              <a:t>12/22/2023</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108858921"/>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3CBC1C18-307B-4F68-A007-B5B542270E8D}" type="datetimeFigureOut">
              <a:rPr lang="en-US" smtClean="0"/>
              <a:t>12/22/2023</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722232679"/>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3CBC1C18-307B-4F68-A007-B5B542270E8D}" type="datetimeFigureOut">
              <a:rPr lang="en-US" smtClean="0"/>
              <a:t>12/22/2023</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936222810"/>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smtClean="0"/>
              <a:t>12/22/2023</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68914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smtClean="0"/>
              <a:t>12/22/2023</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20971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smtClean="0"/>
              <a:t>12/22/2023</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469021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3E5059C3-6A89-4494-99FF-5A4D6FFD50EB}" type="datetimeFigureOut">
              <a:rPr lang="en-US" smtClean="0"/>
              <a:t>12/22/2023</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40368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smtClean="0"/>
              <a:t>12/22/2023</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78781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smtClean="0"/>
              <a:t>12/22/2023</a:t>
            </a:fld>
            <a:endParaRPr lang="en-US" dirty="0"/>
          </a:p>
        </p:txBody>
      </p:sp>
      <p:sp>
        <p:nvSpPr>
          <p:cNvPr id="8" name="Footer Placeholder 7"/>
          <p:cNvSpPr>
            <a:spLocks noGrp="1"/>
          </p:cNvSpPr>
          <p:nvPr>
            <p:ph type="ftr" sz="quarter" idx="11"/>
          </p:nvPr>
        </p:nvSpPr>
        <p:spPr/>
        <p:txBody>
          <a:bodyPr/>
          <a:lstStyle/>
          <a:p>
            <a:r>
              <a:rPr lang="en-US"/>
              <a:t>
              </a:t>
            </a:r>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614951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smtClean="0"/>
              <a:t>12/22/2023</a:t>
            </a:fld>
            <a:endParaRPr lang="en-US" dirty="0"/>
          </a:p>
        </p:txBody>
      </p:sp>
      <p:sp>
        <p:nvSpPr>
          <p:cNvPr id="4" name="Footer Placeholder 3"/>
          <p:cNvSpPr>
            <a:spLocks noGrp="1"/>
          </p:cNvSpPr>
          <p:nvPr>
            <p:ph type="ftr" sz="quarter" idx="11"/>
          </p:nvPr>
        </p:nvSpPr>
        <p:spPr/>
        <p:txBody>
          <a:bodyPr/>
          <a:lstStyle/>
          <a:p>
            <a:r>
              <a:rPr lang="en-US"/>
              <a:t>
              </a:t>
            </a:r>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13563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1D9284-D300-4297-87F7-E791DCC15DB1}" type="datetimeFigureOut">
              <a:rPr lang="en-US" smtClean="0"/>
              <a:t>12/22/2023</a:t>
            </a:fld>
            <a:endParaRPr lang="en-US" dirty="0"/>
          </a:p>
        </p:txBody>
      </p:sp>
      <p:sp>
        <p:nvSpPr>
          <p:cNvPr id="3" name="Footer Placeholder 2"/>
          <p:cNvSpPr>
            <a:spLocks noGrp="1"/>
          </p:cNvSpPr>
          <p:nvPr>
            <p:ph type="ftr" sz="quarter" idx="11"/>
          </p:nvPr>
        </p:nvSpPr>
        <p:spPr/>
        <p:txBody>
          <a:bodyPr/>
          <a:lstStyle/>
          <a:p>
            <a:r>
              <a:rPr lang="en-US"/>
              <a:t>
              </a:t>
            </a:r>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05861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stilini düzenlemek için tıklayın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37D525BB-DA17-4BA0-B3C8-3AC3ABC827E6}" type="datetimeFigureOut">
              <a:rPr lang="en-US" smtClean="0"/>
              <a:t>12/22/2023</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3199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B16C4C9A-3960-41CF-A4E9-2A8FB932454B}" type="datetimeFigureOut">
              <a:rPr lang="en-US" smtClean="0"/>
              <a:t>12/22/2023</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764611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CBC1C18-307B-4F68-A007-B5B542270E8D}" type="datetimeFigureOut">
              <a:rPr lang="en-US" smtClean="0"/>
              <a:t>12/22/2023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a:t>
              </a:t>
            </a:r>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0784111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sldNum="0"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a:extLst>
              <a:ext uri="{FF2B5EF4-FFF2-40B4-BE49-F238E27FC236}">
                <a16:creationId xmlns:a16="http://schemas.microsoft.com/office/drawing/2014/main" id="{48420092-C7EE-8F18-59A4-E163A1013535}"/>
              </a:ext>
            </a:extLst>
          </p:cNvPr>
          <p:cNvSpPr>
            <a:spLocks noGrp="1"/>
          </p:cNvSpPr>
          <p:nvPr>
            <p:ph type="subTitle" idx="1"/>
          </p:nvPr>
        </p:nvSpPr>
        <p:spPr>
          <a:xfrm>
            <a:off x="2805830" y="1637515"/>
            <a:ext cx="8930368" cy="4075388"/>
          </a:xfrm>
        </p:spPr>
        <p:txBody>
          <a:bodyPr>
            <a:normAutofit/>
          </a:bodyPr>
          <a:lstStyle/>
          <a:p>
            <a:r>
              <a:rPr lang="tr-TR" sz="4400" b="1" dirty="0"/>
              <a:t>ÖZEL GEREKSİNİMLİ BİREYLER İLE DOĞRU İLETİŞİM</a:t>
            </a:r>
          </a:p>
          <a:p>
            <a:endParaRPr lang="tr-TR" sz="4400" b="1" dirty="0"/>
          </a:p>
          <a:p>
            <a:pPr algn="r"/>
            <a:endParaRPr lang="tr-TR" sz="1600" b="1" dirty="0">
              <a:solidFill>
                <a:schemeClr val="accent1">
                  <a:lumMod val="75000"/>
                </a:schemeClr>
              </a:solidFill>
            </a:endParaRPr>
          </a:p>
          <a:p>
            <a:pPr algn="r"/>
            <a:endParaRPr lang="tr-TR" sz="1600" b="1" dirty="0">
              <a:solidFill>
                <a:schemeClr val="accent1">
                  <a:lumMod val="75000"/>
                </a:schemeClr>
              </a:solidFill>
            </a:endParaRPr>
          </a:p>
          <a:p>
            <a:pPr algn="r"/>
            <a:r>
              <a:rPr lang="tr-TR" b="1" dirty="0">
                <a:solidFill>
                  <a:schemeClr val="accent1">
                    <a:lumMod val="75000"/>
                  </a:schemeClr>
                </a:solidFill>
              </a:rPr>
              <a:t>Havva TUNÇ</a:t>
            </a:r>
          </a:p>
          <a:p>
            <a:pPr algn="r"/>
            <a:r>
              <a:rPr lang="tr-TR" sz="1200" b="1" dirty="0">
                <a:solidFill>
                  <a:schemeClr val="accent1">
                    <a:lumMod val="75000"/>
                  </a:schemeClr>
                </a:solidFill>
              </a:rPr>
              <a:t>Psikolojik Danışman ve </a:t>
            </a:r>
          </a:p>
          <a:p>
            <a:pPr algn="r"/>
            <a:r>
              <a:rPr lang="tr-TR" sz="1200" b="1" dirty="0">
                <a:solidFill>
                  <a:schemeClr val="accent1">
                    <a:lumMod val="75000"/>
                  </a:schemeClr>
                </a:solidFill>
              </a:rPr>
              <a:t>Rehber Öğretmen</a:t>
            </a:r>
          </a:p>
        </p:txBody>
      </p:sp>
    </p:spTree>
    <p:extLst>
      <p:ext uri="{BB962C8B-B14F-4D97-AF65-F5344CB8AC3E}">
        <p14:creationId xmlns:p14="http://schemas.microsoft.com/office/powerpoint/2010/main" val="16235083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34AC19E-B6CD-9D7C-23EC-B770BC5C0D0F}"/>
              </a:ext>
            </a:extLst>
          </p:cNvPr>
          <p:cNvSpPr>
            <a:spLocks noGrp="1"/>
          </p:cNvSpPr>
          <p:nvPr>
            <p:ph type="title"/>
          </p:nvPr>
        </p:nvSpPr>
        <p:spPr/>
        <p:txBody>
          <a:bodyPr/>
          <a:lstStyle/>
          <a:p>
            <a:r>
              <a:rPr lang="tr-TR" dirty="0"/>
              <a:t>EPİLEPSİ (SARA) OLAN BİREYLER</a:t>
            </a:r>
          </a:p>
        </p:txBody>
      </p:sp>
      <p:sp>
        <p:nvSpPr>
          <p:cNvPr id="3" name="İçerik Yer Tutucusu 2">
            <a:extLst>
              <a:ext uri="{FF2B5EF4-FFF2-40B4-BE49-F238E27FC236}">
                <a16:creationId xmlns:a16="http://schemas.microsoft.com/office/drawing/2014/main" id="{AF935054-60C4-A4A7-B0F2-0611981666FE}"/>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Epilepsi nöbetleri genellikle aniden başlar. Sinyal sesleri ve flaş ışıkları bazı insanlarda nöbeti tetikleyebilir. Kişinin nöbeti başlamış ise durdurmak için bir şey yapamazsınız. Nöbetteyken başının bir yere çarpmamasına dikkat edin ve başının altını yastık gibi yumuşak bir şeyle destekleyin. Soluk borusunun tıkanma tehlikesi olduğundan kişinin ağzına bir şey vermeyin ve dilinin soluk borusunu tıkamamasına dikkat edin.</a:t>
            </a:r>
          </a:p>
          <a:p>
            <a:r>
              <a:rPr lang="tr-TR" sz="1800" b="0" i="0" dirty="0">
                <a:effectLst/>
                <a:latin typeface="Times New Roman" panose="02020603050405020304" pitchFamily="18" charset="0"/>
                <a:cs typeface="Times New Roman" panose="02020603050405020304" pitchFamily="18" charset="0"/>
              </a:rPr>
              <a:t>Nöbet geçiren kişi yol ortası gibi tehlikeli bir yerde değilse, onu hareket ettirmeyin, çevresinde bulunan tehlikeli olabilecek </a:t>
            </a:r>
            <a:r>
              <a:rPr lang="tr-TR" dirty="0">
                <a:latin typeface="Times New Roman" panose="02020603050405020304" pitchFamily="18" charset="0"/>
                <a:cs typeface="Times New Roman" panose="02020603050405020304" pitchFamily="18" charset="0"/>
              </a:rPr>
              <a:t>ş</a:t>
            </a:r>
            <a:r>
              <a:rPr lang="tr-TR" sz="1800" b="0" i="0" dirty="0">
                <a:effectLst/>
                <a:latin typeface="Times New Roman" panose="02020603050405020304" pitchFamily="18" charset="0"/>
                <a:cs typeface="Times New Roman" panose="02020603050405020304" pitchFamily="18" charset="0"/>
              </a:rPr>
              <a:t>eyleri (kesici, delici, kırılacak cisimler)kaldırın.</a:t>
            </a:r>
          </a:p>
          <a:p>
            <a:r>
              <a:rPr lang="tr-TR" sz="1800" b="0" i="0" dirty="0">
                <a:effectLst/>
                <a:latin typeface="Times New Roman" panose="02020603050405020304" pitchFamily="18" charset="0"/>
                <a:cs typeface="Times New Roman" panose="02020603050405020304" pitchFamily="18" charset="0"/>
              </a:rPr>
              <a:t>Boyun bölgesindeki giysilerini gevşetin, oksijen yetersizliğini engellemek amacıyla kişiyi sırt üstü değil, sağa ya da sola doğru yatırın. Nöbetin sona ermesini bekleyin.</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984701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0E43982-F5C6-5B7E-E9C2-2257522F9857}"/>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8C9B2380-3886-B06D-1BD8-A4F0681F2073}"/>
              </a:ext>
            </a:extLst>
          </p:cNvPr>
          <p:cNvSpPr>
            <a:spLocks noGrp="1"/>
          </p:cNvSpPr>
          <p:nvPr>
            <p:ph idx="1"/>
          </p:nvPr>
        </p:nvSpPr>
        <p:spPr/>
        <p:txBody>
          <a:bodyPr/>
          <a:lstStyle/>
          <a:p>
            <a:r>
              <a:rPr lang="tr-TR" sz="1800" b="0" i="0" dirty="0">
                <a:effectLst/>
                <a:latin typeface="Times New Roman" panose="02020603050405020304" pitchFamily="18" charset="0"/>
              </a:rPr>
              <a:t>Nöbet geçiren ki</a:t>
            </a:r>
            <a:r>
              <a:rPr lang="tr-TR" dirty="0">
                <a:latin typeface="TTE1B2E848t00"/>
              </a:rPr>
              <a:t>ş</a:t>
            </a:r>
            <a:r>
              <a:rPr lang="tr-TR" sz="1800" b="0" i="0" dirty="0">
                <a:effectLst/>
                <a:latin typeface="Times New Roman" panose="02020603050405020304" pitchFamily="18" charset="0"/>
              </a:rPr>
              <a:t>i çırpınabilir, kasılabilir, çiğneme, ağız </a:t>
            </a:r>
            <a:r>
              <a:rPr lang="tr-TR" dirty="0">
                <a:latin typeface="TTE1B2E848t00"/>
              </a:rPr>
              <a:t>ş</a:t>
            </a:r>
            <a:r>
              <a:rPr lang="tr-TR" sz="1800" b="0" i="0" dirty="0">
                <a:effectLst/>
                <a:latin typeface="Times New Roman" panose="02020603050405020304" pitchFamily="18" charset="0"/>
              </a:rPr>
              <a:t>apırdatma, sayıklama gibi hareketlerde bulunabilir. Nöbet sırasında ki</a:t>
            </a:r>
            <a:r>
              <a:rPr lang="tr-TR" dirty="0">
                <a:latin typeface="TTE1B2E848t00"/>
              </a:rPr>
              <a:t>ş</a:t>
            </a:r>
            <a:r>
              <a:rPr lang="tr-TR" sz="1800" b="0" i="0" dirty="0">
                <a:effectLst/>
                <a:latin typeface="Times New Roman" panose="02020603050405020304" pitchFamily="18" charset="0"/>
              </a:rPr>
              <a:t>ide bilinç kaybı da olu</a:t>
            </a:r>
            <a:r>
              <a:rPr lang="tr-TR" dirty="0">
                <a:latin typeface="TTE1B2E848t00"/>
              </a:rPr>
              <a:t>ş</a:t>
            </a:r>
            <a:r>
              <a:rPr lang="tr-TR" sz="1800" b="0" i="0" dirty="0">
                <a:effectLst/>
                <a:latin typeface="Times New Roman" panose="02020603050405020304" pitchFamily="18" charset="0"/>
              </a:rPr>
              <a:t>abilir. Ki</a:t>
            </a:r>
            <a:r>
              <a:rPr lang="tr-TR" dirty="0">
                <a:latin typeface="TTE1B2E848t00"/>
              </a:rPr>
              <a:t>ş</a:t>
            </a:r>
            <a:r>
              <a:rPr lang="tr-TR" sz="1800" b="0" i="0" dirty="0">
                <a:effectLst/>
                <a:latin typeface="Times New Roman" panose="02020603050405020304" pitchFamily="18" charset="0"/>
              </a:rPr>
              <a:t>inin ağzından köpükler çıkabilir ya da kan gelebilir. Ki</a:t>
            </a:r>
            <a:r>
              <a:rPr lang="tr-TR" dirty="0">
                <a:latin typeface="TTE1B2E848t00"/>
              </a:rPr>
              <a:t>ş</a:t>
            </a:r>
            <a:r>
              <a:rPr lang="tr-TR" sz="1800" b="0" i="0" dirty="0">
                <a:effectLst/>
                <a:latin typeface="Times New Roman" panose="02020603050405020304" pitchFamily="18" charset="0"/>
              </a:rPr>
              <a:t>i yürüyebilse ve hareket edebilse dahi bilincini kaybetmi</a:t>
            </a:r>
            <a:r>
              <a:rPr lang="tr-TR" sz="1800" b="0" i="0" dirty="0">
                <a:effectLst/>
                <a:latin typeface="TTE1B2E848t00"/>
              </a:rPr>
              <a:t>ş </a:t>
            </a:r>
            <a:r>
              <a:rPr lang="tr-TR" sz="1800" b="0" i="0" dirty="0">
                <a:effectLst/>
                <a:latin typeface="Times New Roman" panose="02020603050405020304" pitchFamily="18" charset="0"/>
              </a:rPr>
              <a:t>olabilir.</a:t>
            </a:r>
          </a:p>
          <a:p>
            <a:r>
              <a:rPr lang="tr-TR" sz="1800" b="0" i="0" dirty="0">
                <a:effectLst/>
                <a:latin typeface="Times New Roman" panose="02020603050405020304" pitchFamily="18" charset="0"/>
              </a:rPr>
              <a:t>Nöbet bittiğinde ki</a:t>
            </a:r>
            <a:r>
              <a:rPr lang="tr-TR" dirty="0">
                <a:latin typeface="TTE1B2E848t00"/>
              </a:rPr>
              <a:t>ş</a:t>
            </a:r>
            <a:r>
              <a:rPr lang="tr-TR" sz="1800" b="0" i="0" dirty="0">
                <a:effectLst/>
                <a:latin typeface="Times New Roman" panose="02020603050405020304" pitchFamily="18" charset="0"/>
              </a:rPr>
              <a:t>i kendini mahcup hissedebilir ya da bilinci yerine gelmemi</a:t>
            </a:r>
            <a:r>
              <a:rPr lang="tr-TR" dirty="0">
                <a:latin typeface="TTE1B2E848t00"/>
              </a:rPr>
              <a:t>ş</a:t>
            </a:r>
            <a:r>
              <a:rPr lang="tr-TR" sz="1800" b="0" i="0" dirty="0">
                <a:effectLst/>
                <a:latin typeface="TTE1B2E848t00"/>
              </a:rPr>
              <a:t> </a:t>
            </a:r>
            <a:r>
              <a:rPr lang="tr-TR" sz="1800" b="0" i="0" dirty="0">
                <a:effectLst/>
                <a:latin typeface="Times New Roman" panose="02020603050405020304" pitchFamily="18" charset="0"/>
              </a:rPr>
              <a:t>olabilir. Bu durumuna saygı gösterin. Nöbet sırasında ya</a:t>
            </a:r>
            <a:r>
              <a:rPr lang="tr-TR" dirty="0">
                <a:latin typeface="TTE1B2E848t00"/>
              </a:rPr>
              <a:t>ş</a:t>
            </a:r>
            <a:r>
              <a:rPr lang="tr-TR" sz="1800" b="0" i="0" dirty="0">
                <a:effectLst/>
                <a:latin typeface="Times New Roman" panose="02020603050405020304" pitchFamily="18" charset="0"/>
              </a:rPr>
              <a:t>adıkları ile ilgili sorular sormayın.</a:t>
            </a:r>
          </a:p>
          <a:p>
            <a:r>
              <a:rPr lang="tr-TR" sz="1800" b="0" i="0" dirty="0">
                <a:effectLst/>
                <a:latin typeface="Times New Roman" panose="02020603050405020304" pitchFamily="18" charset="0"/>
              </a:rPr>
              <a:t>Nöbet geçiren ki</a:t>
            </a:r>
            <a:r>
              <a:rPr lang="tr-TR" dirty="0">
                <a:latin typeface="TTE1B2E848t00"/>
              </a:rPr>
              <a:t>ş</a:t>
            </a:r>
            <a:r>
              <a:rPr lang="tr-TR" sz="1800" b="0" i="0" dirty="0">
                <a:effectLst/>
                <a:latin typeface="Times New Roman" panose="02020603050405020304" pitchFamily="18" charset="0"/>
              </a:rPr>
              <a:t>i eski bilinç düzeyine gelmeden bir </a:t>
            </a:r>
            <a:r>
              <a:rPr lang="tr-TR" dirty="0">
                <a:latin typeface="TTE1B2E848t00"/>
              </a:rPr>
              <a:t>ş</a:t>
            </a:r>
            <a:r>
              <a:rPr lang="tr-TR" sz="1800" b="0" i="0" dirty="0">
                <a:effectLst/>
                <a:latin typeface="Times New Roman" panose="02020603050405020304" pitchFamily="18" charset="0"/>
              </a:rPr>
              <a:t>ey yiyip içmemelidir.</a:t>
            </a:r>
          </a:p>
          <a:p>
            <a:r>
              <a:rPr lang="tr-TR" sz="1800" b="0" i="0" dirty="0">
                <a:effectLst/>
                <a:latin typeface="Times New Roman" panose="02020603050405020304" pitchFamily="18" charset="0"/>
              </a:rPr>
              <a:t>Nöbet be</a:t>
            </a:r>
            <a:r>
              <a:rPr lang="tr-TR" dirty="0">
                <a:latin typeface="TTE1B2E848t00"/>
              </a:rPr>
              <a:t>ş</a:t>
            </a:r>
            <a:r>
              <a:rPr lang="tr-TR" sz="1800" b="0" i="0" dirty="0">
                <a:effectLst/>
                <a:latin typeface="TTE1B2E848t00"/>
              </a:rPr>
              <a:t> </a:t>
            </a:r>
            <a:r>
              <a:rPr lang="tr-TR" sz="1800" b="0" i="0" dirty="0">
                <a:effectLst/>
                <a:latin typeface="Times New Roman" panose="02020603050405020304" pitchFamily="18" charset="0"/>
              </a:rPr>
              <a:t>dakikadan uzun sürüyorsa, ki</a:t>
            </a:r>
            <a:r>
              <a:rPr lang="tr-TR" dirty="0">
                <a:latin typeface="TTE1B2E848t00"/>
              </a:rPr>
              <a:t>ş</a:t>
            </a:r>
            <a:r>
              <a:rPr lang="tr-TR" sz="1800" b="0" i="0" dirty="0">
                <a:effectLst/>
                <a:latin typeface="Times New Roman" panose="02020603050405020304" pitchFamily="18" charset="0"/>
              </a:rPr>
              <a:t>i yaralandıysa, nefes almakta zorlanıyorsa, nöbetler art arda devam ediyorsa, ki</a:t>
            </a:r>
            <a:r>
              <a:rPr lang="tr-TR" dirty="0">
                <a:latin typeface="TTE1B2E848t00"/>
              </a:rPr>
              <a:t>ş</a:t>
            </a:r>
            <a:r>
              <a:rPr lang="tr-TR" sz="1800" b="0" i="0" dirty="0">
                <a:effectLst/>
                <a:latin typeface="Times New Roman" panose="02020603050405020304" pitchFamily="18" charset="0"/>
              </a:rPr>
              <a:t>iyi en yakın sağlık kurulu</a:t>
            </a:r>
            <a:r>
              <a:rPr lang="tr-TR" dirty="0">
                <a:latin typeface="TTE1B2E848t00"/>
              </a:rPr>
              <a:t>ş</a:t>
            </a:r>
            <a:r>
              <a:rPr lang="tr-TR" sz="1800" b="0" i="0" dirty="0">
                <a:effectLst/>
                <a:latin typeface="Times New Roman" panose="02020603050405020304" pitchFamily="18" charset="0"/>
              </a:rPr>
              <a:t>una ula</a:t>
            </a:r>
            <a:r>
              <a:rPr lang="tr-TR" dirty="0">
                <a:latin typeface="TTE1B2E848t00"/>
              </a:rPr>
              <a:t>ş</a:t>
            </a:r>
            <a:r>
              <a:rPr lang="tr-TR" sz="1800" b="0" i="0" dirty="0">
                <a:effectLst/>
                <a:latin typeface="Times New Roman" panose="02020603050405020304" pitchFamily="18" charset="0"/>
              </a:rPr>
              <a:t>tırın.</a:t>
            </a:r>
            <a:endParaRPr lang="tr-TR" dirty="0"/>
          </a:p>
        </p:txBody>
      </p:sp>
    </p:spTree>
    <p:extLst>
      <p:ext uri="{BB962C8B-B14F-4D97-AF65-F5344CB8AC3E}">
        <p14:creationId xmlns:p14="http://schemas.microsoft.com/office/powerpoint/2010/main" val="25327727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C0F5DA5-3115-E1DC-B24F-B680C243EDB0}"/>
              </a:ext>
            </a:extLst>
          </p:cNvPr>
          <p:cNvSpPr>
            <a:spLocks noGrp="1"/>
          </p:cNvSpPr>
          <p:nvPr>
            <p:ph type="title"/>
          </p:nvPr>
        </p:nvSpPr>
        <p:spPr/>
        <p:txBody>
          <a:bodyPr/>
          <a:lstStyle/>
          <a:p>
            <a:r>
              <a:rPr lang="tr-TR" dirty="0"/>
              <a:t>DOWN SENDROMU OLAN BİREYLER</a:t>
            </a:r>
          </a:p>
        </p:txBody>
      </p:sp>
      <p:sp>
        <p:nvSpPr>
          <p:cNvPr id="3" name="İçerik Yer Tutucusu 2">
            <a:extLst>
              <a:ext uri="{FF2B5EF4-FFF2-40B4-BE49-F238E27FC236}">
                <a16:creationId xmlns:a16="http://schemas.microsoft.com/office/drawing/2014/main" id="{1C6D9026-A45B-9666-8AEF-94E04B3B6175}"/>
              </a:ext>
            </a:extLst>
          </p:cNvPr>
          <p:cNvSpPr>
            <a:spLocks noGrp="1"/>
          </p:cNvSpPr>
          <p:nvPr>
            <p:ph idx="1"/>
          </p:nvPr>
        </p:nvSpPr>
        <p:spPr/>
        <p:txBody>
          <a:bodyPr/>
          <a:lstStyle/>
          <a:p>
            <a:r>
              <a:rPr lang="tr-TR" sz="1800" b="0" i="0" dirty="0" err="1">
                <a:effectLst/>
                <a:latin typeface="Times New Roman" panose="02020603050405020304" pitchFamily="18" charset="0"/>
              </a:rPr>
              <a:t>Down</a:t>
            </a:r>
            <a:r>
              <a:rPr lang="tr-TR" sz="1800" b="0" i="0" dirty="0">
                <a:effectLst/>
                <a:latin typeface="Times New Roman" panose="02020603050405020304" pitchFamily="18" charset="0"/>
              </a:rPr>
              <a:t> sendromlu bireyler sempatiktirler ve sosyal yönleri geli</a:t>
            </a:r>
            <a:r>
              <a:rPr lang="tr-TR" dirty="0">
                <a:latin typeface="TTE1B2E848t00"/>
              </a:rPr>
              <a:t>ş</a:t>
            </a:r>
            <a:r>
              <a:rPr lang="tr-TR" sz="1800" b="0" i="0" dirty="0">
                <a:effectLst/>
                <a:latin typeface="Times New Roman" panose="02020603050405020304" pitchFamily="18" charset="0"/>
              </a:rPr>
              <a:t>mi</a:t>
            </a:r>
            <a:r>
              <a:rPr lang="tr-TR" dirty="0">
                <a:latin typeface="TTE1B2E848t00"/>
              </a:rPr>
              <a:t>ş</a:t>
            </a:r>
            <a:r>
              <a:rPr lang="tr-TR" sz="1800" b="0" i="0" dirty="0">
                <a:effectLst/>
                <a:latin typeface="Times New Roman" panose="02020603050405020304" pitchFamily="18" charset="0"/>
              </a:rPr>
              <a:t>tir. Uzun süreli ili</a:t>
            </a:r>
            <a:r>
              <a:rPr lang="tr-TR" dirty="0">
                <a:latin typeface="TTE1B2E848t00"/>
              </a:rPr>
              <a:t>ş</a:t>
            </a:r>
            <a:r>
              <a:rPr lang="tr-TR" sz="1800" b="0" i="0" dirty="0">
                <a:effectLst/>
                <a:latin typeface="Times New Roman" panose="02020603050405020304" pitchFamily="18" charset="0"/>
              </a:rPr>
              <a:t>kiler kurabilirler. Aileleri ve arkada</a:t>
            </a:r>
            <a:r>
              <a:rPr lang="tr-TR" dirty="0">
                <a:latin typeface="TTE1B2E848t00"/>
              </a:rPr>
              <a:t>ş</a:t>
            </a:r>
            <a:r>
              <a:rPr lang="tr-TR" sz="1800" b="0" i="0" dirty="0">
                <a:effectLst/>
                <a:latin typeface="Times New Roman" panose="02020603050405020304" pitchFamily="18" charset="0"/>
              </a:rPr>
              <a:t>ları ile vakit geçirmek, sosyal faaliyetlerde yer almak, herkesi olduğu gibi onları da mutlu eder ve özgüvenlerini arttırır.</a:t>
            </a:r>
          </a:p>
          <a:p>
            <a:r>
              <a:rPr lang="tr-TR" sz="1800" b="0" i="0" dirty="0" err="1">
                <a:effectLst/>
                <a:latin typeface="Times New Roman" panose="02020603050405020304" pitchFamily="18" charset="0"/>
              </a:rPr>
              <a:t>Down</a:t>
            </a:r>
            <a:r>
              <a:rPr lang="tr-TR" sz="1800" b="0" i="0" dirty="0">
                <a:effectLst/>
                <a:latin typeface="Times New Roman" panose="02020603050405020304" pitchFamily="18" charset="0"/>
              </a:rPr>
              <a:t> sendromlular zaman zaman fazlasıyla inatçı olabilirler. Bu anlarda onlara kar</a:t>
            </a:r>
            <a:r>
              <a:rPr lang="tr-TR" dirty="0">
                <a:latin typeface="TTE1B2E848t00"/>
              </a:rPr>
              <a:t>ş</a:t>
            </a:r>
            <a:r>
              <a:rPr lang="tr-TR" sz="1800" b="0" i="0" dirty="0">
                <a:effectLst/>
                <a:latin typeface="Times New Roman" panose="02020603050405020304" pitchFamily="18" charset="0"/>
              </a:rPr>
              <a:t>ı sabırlı olmak gerekir.</a:t>
            </a:r>
          </a:p>
          <a:p>
            <a:r>
              <a:rPr lang="tr-TR" dirty="0" err="1">
                <a:latin typeface="Times New Roman" panose="02020603050405020304" pitchFamily="18" charset="0"/>
                <a:cs typeface="Times New Roman" panose="02020603050405020304" pitchFamily="18" charset="0"/>
              </a:rPr>
              <a:t>Down</a:t>
            </a:r>
            <a:r>
              <a:rPr lang="tr-TR" dirty="0">
                <a:latin typeface="Times New Roman" panose="02020603050405020304" pitchFamily="18" charset="0"/>
                <a:cs typeface="Times New Roman" panose="02020603050405020304" pitchFamily="18" charset="0"/>
              </a:rPr>
              <a:t> sendromlu çocukların gelişmesi ve potansiyellerini ortaya çıkarmaları için çevrenin desteğine ihtiyaçları vardır. Diğer çocuklardan daha geç öğrenirler ancak iyi bir eğitim aldıklarında hayatlarını devam ettirmek için gereken her şeyi öğrenebilirler. İlk ve ortaokulu bitirebilir, bir işte çalışabilirler.</a:t>
            </a:r>
          </a:p>
        </p:txBody>
      </p:sp>
    </p:spTree>
    <p:extLst>
      <p:ext uri="{BB962C8B-B14F-4D97-AF65-F5344CB8AC3E}">
        <p14:creationId xmlns:p14="http://schemas.microsoft.com/office/powerpoint/2010/main" val="3908052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A24103A-BFF8-EE4E-37DD-24195C93B820}"/>
              </a:ext>
            </a:extLst>
          </p:cNvPr>
          <p:cNvSpPr>
            <a:spLocks noGrp="1"/>
          </p:cNvSpPr>
          <p:nvPr>
            <p:ph type="title"/>
          </p:nvPr>
        </p:nvSpPr>
        <p:spPr/>
        <p:txBody>
          <a:bodyPr/>
          <a:lstStyle/>
          <a:p>
            <a:r>
              <a:rPr lang="tr-TR" dirty="0"/>
              <a:t>OTİSTİK OLAN BİREYLER</a:t>
            </a:r>
          </a:p>
        </p:txBody>
      </p:sp>
      <p:sp>
        <p:nvSpPr>
          <p:cNvPr id="3" name="İçerik Yer Tutucusu 2">
            <a:extLst>
              <a:ext uri="{FF2B5EF4-FFF2-40B4-BE49-F238E27FC236}">
                <a16:creationId xmlns:a16="http://schemas.microsoft.com/office/drawing/2014/main" id="{50EC072D-C4B1-B855-D755-C60380646B6D}"/>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 Otistik olan bireyler genelde içe dönük, iletişim becerileri eksik bireylerdir. Bu özelliklerini değiştirmek için zorlamaya gitmeden, uygun bir iletişim metoduyla kendilerine yaklaşılmalıdır.</a:t>
            </a:r>
          </a:p>
          <a:p>
            <a:r>
              <a:rPr lang="tr-TR" dirty="0">
                <a:latin typeface="Times New Roman" panose="02020603050405020304" pitchFamily="18" charset="0"/>
                <a:cs typeface="Times New Roman" panose="02020603050405020304" pitchFamily="18" charset="0"/>
              </a:rPr>
              <a:t>Otistik olan bazı bireylerin konuşulanları anlama becerisi az gelişmiştir. Bunun için bir şey anlatırken parçalara bölerek anlatmak gerekir. Bir şey söylenildiğinde işitmiyormuş gibi davrandıklarında da, kızmak yerine söylenenler sakin bir şekilde tekrar ifade edilmelidir.</a:t>
            </a:r>
          </a:p>
          <a:p>
            <a:r>
              <a:rPr lang="tr-TR" sz="1800" b="0" i="0" dirty="0">
                <a:effectLst/>
                <a:latin typeface="Times New Roman" panose="02020603050405020304" pitchFamily="18" charset="0"/>
                <a:cs typeface="Times New Roman" panose="02020603050405020304" pitchFamily="18" charset="0"/>
              </a:rPr>
              <a:t>Otistik olan kişiler, iletişimde genellikle jestleri kullanırlar. Bunun için onlarla iletişim kurarken jestlere ağırlık verilmelidir.</a:t>
            </a:r>
          </a:p>
          <a:p>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847369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5F70DF3-A920-5F44-FC33-D204F2F1841B}"/>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E7160309-1712-D37E-9F10-3032CDBF2DFC}"/>
              </a:ext>
            </a:extLst>
          </p:cNvPr>
          <p:cNvSpPr>
            <a:spLocks noGrp="1"/>
          </p:cNvSpPr>
          <p:nvPr>
            <p:ph idx="1"/>
          </p:nvPr>
        </p:nvSpPr>
        <p:spPr/>
        <p:txBody>
          <a:bodyPr/>
          <a:lstStyle/>
          <a:p>
            <a:r>
              <a:rPr lang="tr-TR" sz="1800" b="0" i="0" dirty="0">
                <a:effectLst/>
                <a:latin typeface="Times New Roman" panose="02020603050405020304" pitchFamily="18" charset="0"/>
                <a:cs typeface="Times New Roman" panose="02020603050405020304" pitchFamily="18" charset="0"/>
              </a:rPr>
              <a:t>Otistik olan çocuklardan bazıları sinirlendiklerinde çığlık atabilir, kendilerine bakan kişiye karşı saldırganlık gösterebilirler. Bu durumun çocuğun </a:t>
            </a:r>
            <a:r>
              <a:rPr lang="tr-TR" dirty="0">
                <a:latin typeface="Times New Roman" panose="02020603050405020304" pitchFamily="18" charset="0"/>
                <a:cs typeface="Times New Roman" panose="02020603050405020304" pitchFamily="18" charset="0"/>
              </a:rPr>
              <a:t>ş</a:t>
            </a:r>
            <a:r>
              <a:rPr lang="tr-TR" sz="1800" b="0" i="0" dirty="0">
                <a:effectLst/>
                <a:latin typeface="Times New Roman" panose="02020603050405020304" pitchFamily="18" charset="0"/>
                <a:cs typeface="Times New Roman" panose="02020603050405020304" pitchFamily="18" charset="0"/>
              </a:rPr>
              <a:t>ımarıklığından kaynaklanmadığı bilinmelidir.</a:t>
            </a:r>
          </a:p>
          <a:p>
            <a:r>
              <a:rPr lang="tr-TR" dirty="0">
                <a:latin typeface="Times New Roman" panose="02020603050405020304" pitchFamily="18" charset="0"/>
                <a:cs typeface="Times New Roman" panose="02020603050405020304" pitchFamily="18" charset="0"/>
              </a:rPr>
              <a:t>Genellikle çevrelerindeki düzenin ve kendi alışkanlıklarının değiştirilmesini istemezler. Davranış sorunlarının çoğunun bir değişikliğe karşı tepki olarak ortaya çıktığı bilinmelidir.</a:t>
            </a:r>
          </a:p>
          <a:p>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997493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1B56673-ABF7-F164-5CCA-849FC0430838}"/>
              </a:ext>
            </a:extLst>
          </p:cNvPr>
          <p:cNvSpPr>
            <a:spLocks noGrp="1"/>
          </p:cNvSpPr>
          <p:nvPr>
            <p:ph type="title"/>
          </p:nvPr>
        </p:nvSpPr>
        <p:spPr/>
        <p:txBody>
          <a:bodyPr/>
          <a:lstStyle/>
          <a:p>
            <a:r>
              <a:rPr lang="tr-TR" dirty="0"/>
              <a:t>DİKKAT EKSİKLİĞİ VE HİPERAKTİVİTE BOZUKLUĞU  (DEHB) OLAN BİREYLER</a:t>
            </a:r>
          </a:p>
        </p:txBody>
      </p:sp>
      <p:sp>
        <p:nvSpPr>
          <p:cNvPr id="3" name="İçerik Yer Tutucusu 2">
            <a:extLst>
              <a:ext uri="{FF2B5EF4-FFF2-40B4-BE49-F238E27FC236}">
                <a16:creationId xmlns:a16="http://schemas.microsoft.com/office/drawing/2014/main" id="{3EF6D8AD-DA87-49BA-40E6-14901E23403E}"/>
              </a:ext>
            </a:extLst>
          </p:cNvPr>
          <p:cNvSpPr>
            <a:spLocks noGrp="1"/>
          </p:cNvSpPr>
          <p:nvPr>
            <p:ph idx="1"/>
          </p:nvPr>
        </p:nvSpPr>
        <p:spPr/>
        <p:txBody>
          <a:bodyPr/>
          <a:lstStyle/>
          <a:p>
            <a:r>
              <a:rPr lang="tr-TR" sz="1800" b="0" i="0" dirty="0">
                <a:effectLst/>
                <a:latin typeface="Times New Roman" panose="02020603050405020304" pitchFamily="18" charset="0"/>
                <a:cs typeface="Times New Roman" panose="02020603050405020304" pitchFamily="18" charset="0"/>
              </a:rPr>
              <a:t>Hiperaktif bireye bir şey anlatmak istediğinizde konuşurken fiziksel olarak yakın olmaya çalışın. Ona dokunun. Örneğin elinizi omzuna koyabilirsiniz.</a:t>
            </a:r>
          </a:p>
          <a:p>
            <a:r>
              <a:rPr lang="tr-TR" sz="1800" b="0" i="0" dirty="0">
                <a:effectLst/>
                <a:latin typeface="Times New Roman" panose="02020603050405020304" pitchFamily="18" charset="0"/>
                <a:cs typeface="Times New Roman" panose="02020603050405020304" pitchFamily="18" charset="0"/>
              </a:rPr>
              <a:t>Hiperaktif bireyler sizi dinler görünür ve başlarını sallarlarken zihinleri başka yerde olabilir. Göz teması kurarak söylediğinizi anlayıp anlamadığını sınayın. Gerekirse söylediğinizi tekrarlayın.</a:t>
            </a:r>
          </a:p>
          <a:p>
            <a:r>
              <a:rPr lang="tr-TR" dirty="0">
                <a:latin typeface="Times New Roman" panose="02020603050405020304" pitchFamily="18" charset="0"/>
                <a:cs typeface="Times New Roman" panose="02020603050405020304" pitchFamily="18" charset="0"/>
              </a:rPr>
              <a:t>Beklentilerinizi kolay anlaşılır, vurgulu ve kısa cümlelerle ifade edin. Tane tane konuşun, jest ve işaretlere başvurarak talimat verin. Aynı anda birden fazla talimat vermeyin. Sizi anlaması için defalarca tekrarlamanız gerekebilir, sabırlı olun.</a:t>
            </a:r>
          </a:p>
          <a:p>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09304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EBCE61A-32C9-3EAD-DBDD-B407DED004C6}"/>
              </a:ext>
            </a:extLst>
          </p:cNvPr>
          <p:cNvSpPr>
            <a:spLocks noGrp="1"/>
          </p:cNvSpPr>
          <p:nvPr>
            <p:ph type="title"/>
          </p:nvPr>
        </p:nvSpPr>
        <p:spPr/>
        <p:txBody>
          <a:bodyPr/>
          <a:lstStyle/>
          <a:p>
            <a:r>
              <a:rPr lang="tr-TR" dirty="0"/>
              <a:t>ÖĞRENME GÜÇLÜĞÜ OLAN BİREYLER</a:t>
            </a:r>
          </a:p>
        </p:txBody>
      </p:sp>
      <p:sp>
        <p:nvSpPr>
          <p:cNvPr id="3" name="İçerik Yer Tutucusu 2">
            <a:extLst>
              <a:ext uri="{FF2B5EF4-FFF2-40B4-BE49-F238E27FC236}">
                <a16:creationId xmlns:a16="http://schemas.microsoft.com/office/drawing/2014/main" id="{17450012-47C4-0AE2-CF61-5705FC8E6D0C}"/>
              </a:ext>
            </a:extLst>
          </p:cNvPr>
          <p:cNvSpPr>
            <a:spLocks noGrp="1"/>
          </p:cNvSpPr>
          <p:nvPr>
            <p:ph idx="1"/>
          </p:nvPr>
        </p:nvSpPr>
        <p:spPr/>
        <p:txBody>
          <a:bodyPr>
            <a:normAutofit/>
          </a:bodyPr>
          <a:lstStyle/>
          <a:p>
            <a:r>
              <a:rPr lang="tr-TR" dirty="0">
                <a:latin typeface="Times New Roman" panose="02020603050405020304" pitchFamily="18" charset="0"/>
                <a:cs typeface="Times New Roman" panose="02020603050405020304" pitchFamily="18" charset="0"/>
              </a:rPr>
              <a:t>Öğrenme güçlüğü olan kişiler, yazılı bilgileri okumakta güçlük çekerler. Onlara mümkün olduğunca sözlü açıklamalarda bulunun ve okurken fazladan zaman verin.</a:t>
            </a:r>
          </a:p>
          <a:p>
            <a:r>
              <a:rPr lang="tr-TR" dirty="0">
                <a:latin typeface="Times New Roman" panose="02020603050405020304" pitchFamily="18" charset="0"/>
                <a:cs typeface="Times New Roman" panose="02020603050405020304" pitchFamily="18" charset="0"/>
              </a:rPr>
              <a:t>Birine çok basit bir şey söylediğinizde sizden bunu yazmanızı isterse şaşırmayın. Bu kişide algılama güçlüğü olabilir. Karşınızdaki kişiye sizi anlaması için ne yapmanız gerektiğini sorun.</a:t>
            </a:r>
          </a:p>
          <a:p>
            <a:r>
              <a:rPr lang="tr-TR" dirty="0">
                <a:latin typeface="Times New Roman" panose="02020603050405020304" pitchFamily="18" charset="0"/>
                <a:cs typeface="Times New Roman" panose="02020603050405020304" pitchFamily="18" charset="0"/>
              </a:rPr>
              <a:t> Öğrenme güçlüğü olan kişiler, konuşmadaki incelikleri anlamakta zorlanırlar. Belirsiz ifadeler yerine açık ve net ifadeler kullanmayı tercih edin.</a:t>
            </a:r>
          </a:p>
          <a:p>
            <a:r>
              <a:rPr lang="tr-TR" dirty="0">
                <a:latin typeface="Times New Roman" panose="02020603050405020304" pitchFamily="18" charset="0"/>
                <a:cs typeface="Times New Roman" panose="02020603050405020304" pitchFamily="18" charset="0"/>
              </a:rPr>
              <a:t>Ortamda radyo sesi, gezinen insanlar gibi dikkati dağıtıcı bir durum varsa, bu durum öğrenme güçlüğü çeken kişinin işini zorlaştıracaktır.</a:t>
            </a:r>
          </a:p>
        </p:txBody>
      </p:sp>
    </p:spTree>
    <p:extLst>
      <p:ext uri="{BB962C8B-B14F-4D97-AF65-F5344CB8AC3E}">
        <p14:creationId xmlns:p14="http://schemas.microsoft.com/office/powerpoint/2010/main" val="129699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0DA0EAA-3B9C-F2EB-6189-4286E0C9D2E8}"/>
              </a:ext>
            </a:extLst>
          </p:cNvPr>
          <p:cNvSpPr>
            <a:spLocks noGrp="1"/>
          </p:cNvSpPr>
          <p:nvPr>
            <p:ph type="title"/>
          </p:nvPr>
        </p:nvSpPr>
        <p:spPr>
          <a:xfrm>
            <a:off x="2559369" y="3509923"/>
            <a:ext cx="8911687" cy="1280890"/>
          </a:xfrm>
        </p:spPr>
        <p:txBody>
          <a:bodyPr/>
          <a:lstStyle/>
          <a:p>
            <a:pPr algn="r"/>
            <a:r>
              <a:rPr lang="tr-TR" dirty="0"/>
              <a:t>BENİ DİNLEDİĞİNİZ İÇİN TEŞEKKÜR EDERİM..</a:t>
            </a:r>
          </a:p>
        </p:txBody>
      </p:sp>
    </p:spTree>
    <p:extLst>
      <p:ext uri="{BB962C8B-B14F-4D97-AF65-F5344CB8AC3E}">
        <p14:creationId xmlns:p14="http://schemas.microsoft.com/office/powerpoint/2010/main" val="25264317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A74493D-C742-4114-3C58-84BAB4496F46}"/>
              </a:ext>
            </a:extLst>
          </p:cNvPr>
          <p:cNvSpPr>
            <a:spLocks noGrp="1"/>
          </p:cNvSpPr>
          <p:nvPr>
            <p:ph idx="1"/>
          </p:nvPr>
        </p:nvSpPr>
        <p:spPr>
          <a:xfrm>
            <a:off x="1599140" y="1355830"/>
            <a:ext cx="10665564" cy="5665756"/>
          </a:xfrm>
        </p:spPr>
        <p:txBody>
          <a:bodyPr>
            <a:normAutofit/>
          </a:bodyPr>
          <a:lstStyle/>
          <a:p>
            <a:r>
              <a:rPr lang="tr-TR" sz="1800" b="1" i="0" dirty="0">
                <a:effectLst/>
                <a:latin typeface="Times New Roman" panose="02020603050405020304" pitchFamily="18" charset="0"/>
              </a:rPr>
              <a:t>1-Di</a:t>
            </a:r>
            <a:r>
              <a:rPr lang="tr-TR" sz="1800" b="0" i="0" dirty="0">
                <a:effectLst/>
                <a:latin typeface="Times New Roman" panose="02020603050405020304" pitchFamily="18" charset="0"/>
              </a:rPr>
              <a:t>ğ</a:t>
            </a:r>
            <a:r>
              <a:rPr lang="tr-TR" sz="1800" b="1" i="0" dirty="0">
                <a:effectLst/>
                <a:latin typeface="Times New Roman" panose="02020603050405020304" pitchFamily="18" charset="0"/>
              </a:rPr>
              <a:t>er </a:t>
            </a:r>
            <a:r>
              <a:rPr lang="tr-TR" sz="1800" b="0" i="0" dirty="0">
                <a:effectLst/>
                <a:latin typeface="Times New Roman" panose="02020603050405020304" pitchFamily="18" charset="0"/>
              </a:rPr>
              <a:t>İ</a:t>
            </a:r>
            <a:r>
              <a:rPr lang="tr-TR" sz="1800" b="1" i="0" dirty="0">
                <a:effectLst/>
                <a:latin typeface="Times New Roman" panose="02020603050405020304" pitchFamily="18" charset="0"/>
              </a:rPr>
              <a:t>nsanlara Nasıl Davranıyorsanız </a:t>
            </a:r>
            <a:r>
              <a:rPr lang="tr-TR" b="1" dirty="0">
                <a:latin typeface="Times New Roman" panose="02020603050405020304" pitchFamily="18" charset="0"/>
              </a:rPr>
              <a:t>Yetersizliği Olan</a:t>
            </a:r>
            <a:r>
              <a:rPr lang="tr-TR" sz="1800" b="1" i="0" dirty="0">
                <a:effectLst/>
                <a:latin typeface="Times New Roman" panose="02020603050405020304" pitchFamily="18" charset="0"/>
              </a:rPr>
              <a:t> Bireye de Öyle Davranın</a:t>
            </a:r>
          </a:p>
          <a:p>
            <a:r>
              <a:rPr lang="tr-TR" sz="1800" b="1" i="0" dirty="0">
                <a:effectLst/>
                <a:latin typeface="Times New Roman" panose="02020603050405020304" pitchFamily="18" charset="0"/>
              </a:rPr>
              <a:t>2-Yardım Etmeden Önce </a:t>
            </a:r>
            <a:r>
              <a:rPr lang="tr-TR" sz="1800" b="0" i="0" dirty="0">
                <a:effectLst/>
                <a:latin typeface="Times New Roman" panose="02020603050405020304" pitchFamily="18" charset="0"/>
              </a:rPr>
              <a:t>İ</a:t>
            </a:r>
            <a:r>
              <a:rPr lang="tr-TR" sz="1800" b="1" i="0" dirty="0">
                <a:effectLst/>
                <a:latin typeface="Times New Roman" panose="02020603050405020304" pitchFamily="18" charset="0"/>
              </a:rPr>
              <a:t>zin </a:t>
            </a:r>
            <a:r>
              <a:rPr lang="tr-TR" sz="1800" b="0" i="0" dirty="0">
                <a:effectLst/>
                <a:latin typeface="Times New Roman" panose="02020603050405020304" pitchFamily="18" charset="0"/>
              </a:rPr>
              <a:t>İ</a:t>
            </a:r>
            <a:r>
              <a:rPr lang="tr-TR" sz="1800" b="1" i="0" dirty="0">
                <a:effectLst/>
                <a:latin typeface="Times New Roman" panose="02020603050405020304" pitchFamily="18" charset="0"/>
              </a:rPr>
              <a:t>steyin</a:t>
            </a:r>
          </a:p>
          <a:p>
            <a:r>
              <a:rPr lang="tr-TR" sz="1800" b="1" i="0" dirty="0">
                <a:effectLst/>
                <a:latin typeface="Times New Roman" panose="02020603050405020304" pitchFamily="18" charset="0"/>
              </a:rPr>
              <a:t>3-Fiziksel Temas Konusunda Dikkatli Olun</a:t>
            </a:r>
          </a:p>
          <a:p>
            <a:r>
              <a:rPr lang="tr-TR" sz="1800" b="1" i="0" dirty="0">
                <a:effectLst/>
                <a:latin typeface="Times New Roman" panose="02020603050405020304" pitchFamily="18" charset="0"/>
              </a:rPr>
              <a:t>4-Konu</a:t>
            </a:r>
            <a:r>
              <a:rPr lang="tr-TR" dirty="0">
                <a:latin typeface="TTE1E69D20t00"/>
              </a:rPr>
              <a:t>ş</a:t>
            </a:r>
            <a:r>
              <a:rPr lang="tr-TR" sz="1800" b="1" i="0" dirty="0">
                <a:effectLst/>
                <a:latin typeface="Times New Roman" panose="02020603050405020304" pitchFamily="18" charset="0"/>
              </a:rPr>
              <a:t>urken Yetersizliği Olan Bireye Yönelin</a:t>
            </a:r>
            <a:endParaRPr lang="tr-TR" sz="1800" b="1" dirty="0">
              <a:latin typeface="Times New Roman" panose="02020603050405020304" pitchFamily="18" charset="0"/>
            </a:endParaRPr>
          </a:p>
          <a:p>
            <a:r>
              <a:rPr lang="tr-TR" sz="1800" b="1" i="0" dirty="0">
                <a:effectLst/>
                <a:latin typeface="Times New Roman" panose="02020603050405020304" pitchFamily="18" charset="0"/>
              </a:rPr>
              <a:t>5-Kelimeleri Özenle Seçin</a:t>
            </a:r>
          </a:p>
          <a:p>
            <a:r>
              <a:rPr lang="tr-TR" sz="1800" b="1" i="0" dirty="0">
                <a:effectLst/>
                <a:latin typeface="Times New Roman" panose="02020603050405020304" pitchFamily="18" charset="0"/>
              </a:rPr>
              <a:t>6- Dikkatle Dinleyin</a:t>
            </a:r>
          </a:p>
          <a:p>
            <a:r>
              <a:rPr lang="tr-TR" sz="1800" b="1" dirty="0">
                <a:latin typeface="Times New Roman" panose="02020603050405020304" pitchFamily="18" charset="0"/>
              </a:rPr>
              <a:t>7- Önyargıyla Yaklaşmayın</a:t>
            </a:r>
            <a:endParaRPr lang="tr-TR" sz="1800" b="1" i="0" dirty="0">
              <a:effectLst/>
              <a:latin typeface="Times New Roman" panose="02020603050405020304" pitchFamily="18" charset="0"/>
            </a:endParaRPr>
          </a:p>
          <a:p>
            <a:endParaRPr lang="tr-TR" sz="1800" b="1" i="0" dirty="0">
              <a:solidFill>
                <a:srgbClr val="000000"/>
              </a:solidFill>
              <a:effectLst/>
              <a:latin typeface="Times New Roman" panose="02020603050405020304" pitchFamily="18" charset="0"/>
            </a:endParaRPr>
          </a:p>
          <a:p>
            <a:endParaRPr lang="tr-TR" sz="1800" b="1" i="0" dirty="0">
              <a:solidFill>
                <a:srgbClr val="000000"/>
              </a:solidFill>
              <a:effectLst/>
              <a:latin typeface="Times New Roman" panose="02020603050405020304" pitchFamily="18" charset="0"/>
            </a:endParaRPr>
          </a:p>
          <a:p>
            <a:endParaRPr lang="tr-TR" sz="1800" b="1" i="0" dirty="0">
              <a:solidFill>
                <a:srgbClr val="000000"/>
              </a:solidFill>
              <a:effectLst/>
              <a:latin typeface="Times New Roman" panose="02020603050405020304" pitchFamily="18" charset="0"/>
            </a:endParaRPr>
          </a:p>
          <a:p>
            <a:endParaRPr lang="tr-TR" dirty="0"/>
          </a:p>
        </p:txBody>
      </p:sp>
    </p:spTree>
    <p:extLst>
      <p:ext uri="{BB962C8B-B14F-4D97-AF65-F5344CB8AC3E}">
        <p14:creationId xmlns:p14="http://schemas.microsoft.com/office/powerpoint/2010/main" val="11492999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231E591-DA26-CEBB-BD8A-FF3F7FD3F05E}"/>
              </a:ext>
            </a:extLst>
          </p:cNvPr>
          <p:cNvSpPr>
            <a:spLocks noGrp="1"/>
          </p:cNvSpPr>
          <p:nvPr>
            <p:ph type="title"/>
          </p:nvPr>
        </p:nvSpPr>
        <p:spPr/>
        <p:txBody>
          <a:bodyPr/>
          <a:lstStyle/>
          <a:p>
            <a:r>
              <a:rPr lang="tr-TR" dirty="0"/>
              <a:t>GÖRME YETERSİZLİĞİ OLAN BİREYLER </a:t>
            </a:r>
          </a:p>
        </p:txBody>
      </p:sp>
      <p:sp>
        <p:nvSpPr>
          <p:cNvPr id="3" name="İçerik Yer Tutucusu 2">
            <a:extLst>
              <a:ext uri="{FF2B5EF4-FFF2-40B4-BE49-F238E27FC236}">
                <a16:creationId xmlns:a16="http://schemas.microsoft.com/office/drawing/2014/main" id="{7A08BA7C-9CC9-B29C-2756-2E2D616C53E2}"/>
              </a:ext>
            </a:extLst>
          </p:cNvPr>
          <p:cNvSpPr>
            <a:spLocks noGrp="1"/>
          </p:cNvSpPr>
          <p:nvPr>
            <p:ph idx="1"/>
          </p:nvPr>
        </p:nvSpPr>
        <p:spPr>
          <a:xfrm>
            <a:off x="1901144" y="2320563"/>
            <a:ext cx="7796540" cy="3997828"/>
          </a:xfrm>
        </p:spPr>
        <p:txBody>
          <a:bodyPr/>
          <a:lstStyle/>
          <a:p>
            <a:r>
              <a:rPr lang="tr-TR" sz="1800" b="0" i="0" dirty="0">
                <a:effectLst/>
                <a:latin typeface="Times New Roman" panose="02020603050405020304" pitchFamily="18" charset="0"/>
              </a:rPr>
              <a:t>Görme yetersizliği olan bireyle ileti</a:t>
            </a:r>
            <a:r>
              <a:rPr lang="tr-TR" sz="1800" dirty="0">
                <a:latin typeface="TTE1B2E848t00"/>
              </a:rPr>
              <a:t>ş</a:t>
            </a:r>
            <a:r>
              <a:rPr lang="tr-TR" sz="1800" b="0" i="0" dirty="0">
                <a:effectLst/>
                <a:latin typeface="Times New Roman" panose="02020603050405020304" pitchFamily="18" charset="0"/>
              </a:rPr>
              <a:t>ime geçmeden önce kendinizi tanıtın. Grup içindeyseniz onu gruptaki diğer ki</a:t>
            </a:r>
            <a:r>
              <a:rPr lang="tr-TR" sz="1800" dirty="0">
                <a:latin typeface="TTE1B2E848t00"/>
              </a:rPr>
              <a:t>ş</a:t>
            </a:r>
            <a:r>
              <a:rPr lang="tr-TR" sz="1800" b="0" i="0" dirty="0">
                <a:effectLst/>
                <a:latin typeface="Times New Roman" panose="02020603050405020304" pitchFamily="18" charset="0"/>
              </a:rPr>
              <a:t>ilerle tanı</a:t>
            </a:r>
            <a:r>
              <a:rPr lang="tr-TR" sz="1800" dirty="0">
                <a:latin typeface="TTE1B2E848t00"/>
              </a:rPr>
              <a:t>şt</a:t>
            </a:r>
            <a:r>
              <a:rPr lang="tr-TR" sz="1800" b="0" i="0" dirty="0">
                <a:effectLst/>
                <a:latin typeface="Times New Roman" panose="02020603050405020304" pitchFamily="18" charset="0"/>
              </a:rPr>
              <a:t>ırın.</a:t>
            </a:r>
          </a:p>
          <a:p>
            <a:r>
              <a:rPr lang="tr-TR" b="0" i="0" dirty="0">
                <a:effectLst/>
                <a:latin typeface="Times New Roman" panose="02020603050405020304" pitchFamily="18" charset="0"/>
              </a:rPr>
              <a:t>Görme yetersizliği olan bireyler kollarından destek alırlar. Kol kola girmeniz gerekiyorsa siz onun koluna girmeyin, kolunuza girmesini teklif edin.</a:t>
            </a:r>
          </a:p>
          <a:p>
            <a:r>
              <a:rPr lang="tr-TR" sz="1800" b="0" i="0" dirty="0">
                <a:effectLst/>
                <a:latin typeface="Times New Roman" panose="02020603050405020304" pitchFamily="18" charset="0"/>
              </a:rPr>
              <a:t>Görme yetersizliği olan bireyin </a:t>
            </a:r>
            <a:r>
              <a:rPr kumimoji="0" lang="tr-TR" altLang="tr-TR" sz="1800" b="0" i="0" u="none" strike="noStrike" cap="none" normalizeH="0" baseline="0" dirty="0">
                <a:ln>
                  <a:noFill/>
                </a:ln>
                <a:effectLst/>
                <a:latin typeface="Times New Roman" panose="02020603050405020304" pitchFamily="18" charset="0"/>
                <a:cs typeface="Times New Roman" panose="02020603050405020304" pitchFamily="18" charset="0"/>
              </a:rPr>
              <a:t>hızına uyum sağlayın ve yol göstermek amacıyla bir adım önünden yürüyün. Yürürken önünüze çıkan merdiven, çukur gibi engeller kar</a:t>
            </a:r>
            <a:r>
              <a:rPr kumimoji="0" lang="tr-TR" altLang="tr-TR" sz="1800" b="0" i="0" u="none" strike="noStrike" cap="none" normalizeH="0" baseline="0" dirty="0">
                <a:ln>
                  <a:noFill/>
                </a:ln>
                <a:effectLst/>
                <a:latin typeface="TTE1B2E848t00"/>
                <a:cs typeface="Poppins" panose="00000500000000000000" pitchFamily="2" charset="-94"/>
              </a:rPr>
              <a:t>ş</a:t>
            </a:r>
            <a:r>
              <a:rPr kumimoji="0" lang="tr-TR" altLang="tr-TR" sz="1800" b="0" i="0" u="none" strike="noStrike" cap="none" normalizeH="0" baseline="0" dirty="0">
                <a:ln>
                  <a:noFill/>
                </a:ln>
                <a:effectLst/>
                <a:latin typeface="Times New Roman" panose="02020603050405020304" pitchFamily="18" charset="0"/>
                <a:cs typeface="Times New Roman" panose="02020603050405020304" pitchFamily="18" charset="0"/>
              </a:rPr>
              <a:t>ısında uyarın.</a:t>
            </a:r>
            <a:endParaRPr lang="tr-TR" altLang="tr-TR" sz="1000" dirty="0"/>
          </a:p>
          <a:p>
            <a:endParaRPr lang="tr-TR" dirty="0"/>
          </a:p>
        </p:txBody>
      </p:sp>
      <p:sp>
        <p:nvSpPr>
          <p:cNvPr id="4" name="Rectangle 1">
            <a:extLst>
              <a:ext uri="{FF2B5EF4-FFF2-40B4-BE49-F238E27FC236}">
                <a16:creationId xmlns:a16="http://schemas.microsoft.com/office/drawing/2014/main" id="{B4FDBDA3-66D2-83C8-30E7-68BEA9CAE237}"/>
              </a:ext>
            </a:extLst>
          </p:cNvPr>
          <p:cNvSpPr>
            <a:spLocks noChangeArrowheads="1"/>
          </p:cNvSpPr>
          <p:nvPr/>
        </p:nvSpPr>
        <p:spPr bwMode="auto">
          <a:xfrm>
            <a:off x="0" y="74711"/>
            <a:ext cx="292068"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400" b="0" i="0" u="none" strike="noStrike" cap="none" normalizeH="0" baseline="0" dirty="0">
                <a:ln>
                  <a:noFill/>
                </a:ln>
                <a:solidFill>
                  <a:srgbClr val="490404"/>
                </a:solidFill>
                <a:effectLst/>
                <a:latin typeface="Symbol" panose="05050102010706020507" pitchFamily="18" charset="2"/>
                <a:cs typeface="Poppins" panose="00000500000000000000" pitchFamily="2" charset="-94"/>
              </a:rPr>
              <a:t> </a:t>
            </a:r>
            <a:endParaRPr kumimoji="0" lang="tr-TR" altLang="tr-TR"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7855261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DDA19AD-3630-60C7-55C6-C087B3660474}"/>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EAF48639-1ED5-5B98-C271-524270531EDC}"/>
              </a:ext>
            </a:extLst>
          </p:cNvPr>
          <p:cNvSpPr>
            <a:spLocks noGrp="1"/>
          </p:cNvSpPr>
          <p:nvPr>
            <p:ph idx="1"/>
          </p:nvPr>
        </p:nvSpPr>
        <p:spPr/>
        <p:txBody>
          <a:bodyPr/>
          <a:lstStyle/>
          <a:p>
            <a:r>
              <a:rPr lang="tr-TR" sz="1800" b="0" i="0" dirty="0">
                <a:effectLst/>
                <a:latin typeface="Times New Roman" panose="02020603050405020304" pitchFamily="18" charset="0"/>
              </a:rPr>
              <a:t>Görme yetersizliği olan bireyi ortamda yalnız bırakacaksanız önce bunu ona söyleyin ve çıkı</a:t>
            </a:r>
            <a:r>
              <a:rPr lang="tr-TR" dirty="0">
                <a:latin typeface="TTE1B2E848t00"/>
              </a:rPr>
              <a:t>ş</a:t>
            </a:r>
            <a:r>
              <a:rPr lang="tr-TR" sz="1800" b="0" i="0" dirty="0">
                <a:effectLst/>
                <a:latin typeface="Times New Roman" panose="02020603050405020304" pitchFamily="18" charset="0"/>
              </a:rPr>
              <a:t>ın nerede olduğunu tarif edin. Duvar, masa gibi dokunabileceği bir </a:t>
            </a:r>
            <a:r>
              <a:rPr lang="tr-TR" dirty="0">
                <a:latin typeface="TTE1B2E848t00"/>
              </a:rPr>
              <a:t>ş</a:t>
            </a:r>
            <a:r>
              <a:rPr lang="tr-TR" sz="1800" b="0" i="0" dirty="0">
                <a:effectLst/>
                <a:latin typeface="Times New Roman" panose="02020603050405020304" pitchFamily="18" charset="0"/>
              </a:rPr>
              <a:t>eyin yanında bırakın. Odanın ortasında bırakmanız onu zor durumda bırakabilir.</a:t>
            </a:r>
          </a:p>
          <a:p>
            <a:r>
              <a:rPr lang="tr-TR" sz="1800" b="0" i="0" dirty="0">
                <a:effectLst/>
                <a:latin typeface="Times New Roman" panose="02020603050405020304" pitchFamily="18" charset="0"/>
              </a:rPr>
              <a:t>Görme yetersizliği olan bireyin bastonuna dokunmayın. Ki</a:t>
            </a:r>
            <a:r>
              <a:rPr lang="tr-TR" dirty="0">
                <a:latin typeface="TTE1B2E848t00"/>
              </a:rPr>
              <a:t>ş</a:t>
            </a:r>
            <a:r>
              <a:rPr lang="tr-TR" sz="1800" b="0" i="0" dirty="0">
                <a:effectLst/>
                <a:latin typeface="Times New Roman" panose="02020603050405020304" pitchFamily="18" charset="0"/>
              </a:rPr>
              <a:t>i, bastonu yere bırakırsa bastonun yerini deği</a:t>
            </a:r>
            <a:r>
              <a:rPr lang="tr-TR" dirty="0">
                <a:latin typeface="TTE1B2E848t00"/>
              </a:rPr>
              <a:t>ş</a:t>
            </a:r>
            <a:r>
              <a:rPr lang="tr-TR" sz="1800" b="0" i="0" dirty="0">
                <a:effectLst/>
                <a:latin typeface="Times New Roman" panose="02020603050405020304" pitchFamily="18" charset="0"/>
              </a:rPr>
              <a:t>tirmeyin. Deği</a:t>
            </a:r>
            <a:r>
              <a:rPr lang="tr-TR" dirty="0">
                <a:latin typeface="TTE1B2E848t00"/>
              </a:rPr>
              <a:t>ş</a:t>
            </a:r>
            <a:r>
              <a:rPr lang="tr-TR" sz="1800" b="0" i="0" dirty="0">
                <a:effectLst/>
                <a:latin typeface="Times New Roman" panose="02020603050405020304" pitchFamily="18" charset="0"/>
              </a:rPr>
              <a:t>tirirseniz bunu ona söyleyin.</a:t>
            </a:r>
          </a:p>
          <a:p>
            <a:r>
              <a:rPr kumimoji="0" lang="tr-TR" altLang="tr-TR" sz="1800" b="0" i="0" u="none" strike="noStrike" cap="none" normalizeH="0" baseline="0" dirty="0">
                <a:ln>
                  <a:noFill/>
                </a:ln>
                <a:effectLst/>
                <a:latin typeface="Times New Roman" panose="02020603050405020304" pitchFamily="18" charset="0"/>
                <a:cs typeface="Times New Roman" panose="02020603050405020304" pitchFamily="18" charset="0"/>
              </a:rPr>
              <a:t>Yön tarif ediyorsanız “</a:t>
            </a:r>
            <a:r>
              <a:rPr lang="tr-TR" altLang="tr-TR" dirty="0">
                <a:latin typeface="TTE1B2E848t00"/>
                <a:cs typeface="Poppins" panose="00000500000000000000" pitchFamily="2" charset="-94"/>
              </a:rPr>
              <a:t>ş</a:t>
            </a:r>
            <a:r>
              <a:rPr kumimoji="0" lang="tr-TR" altLang="tr-TR" sz="1800" b="0" i="0" u="none" strike="noStrike" cap="none" normalizeH="0" baseline="0" dirty="0">
                <a:ln>
                  <a:noFill/>
                </a:ln>
                <a:effectLst/>
                <a:latin typeface="Times New Roman" panose="02020603050405020304" pitchFamily="18" charset="0"/>
                <a:cs typeface="Times New Roman" panose="02020603050405020304" pitchFamily="18" charset="0"/>
              </a:rPr>
              <a:t>uradaki”, “ötedeki”, “yandaki” gibi ifadeler yerine</a:t>
            </a:r>
            <a:endParaRPr kumimoji="0" lang="tr-TR" altLang="tr-TR" sz="1000" b="0" i="0" u="none" strike="noStrike" cap="none" normalizeH="0" baseline="0" dirty="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dirty="0">
                <a:ln>
                  <a:noFill/>
                </a:ln>
                <a:effectLst/>
                <a:latin typeface="Times New Roman" panose="02020603050405020304" pitchFamily="18" charset="0"/>
                <a:cs typeface="Times New Roman" panose="02020603050405020304" pitchFamily="18" charset="0"/>
              </a:rPr>
              <a:t>     “sağındaki”, “solundaki” gibi ifadeler kullanın.</a:t>
            </a:r>
            <a:endParaRPr kumimoji="0" lang="tr-TR" altLang="tr-TR" sz="2400" b="0" i="0" u="none" strike="noStrike" cap="none" normalizeH="0" baseline="0" dirty="0">
              <a:ln>
                <a:noFill/>
              </a:ln>
              <a:effectLst/>
              <a:latin typeface="Arial" panose="020B0604020202020204" pitchFamily="34" charset="0"/>
            </a:endParaRPr>
          </a:p>
          <a:p>
            <a:endParaRPr lang="tr-TR" sz="1800" b="0" i="0" dirty="0">
              <a:effectLst/>
              <a:latin typeface="Times New Roman" panose="02020603050405020304" pitchFamily="18" charset="0"/>
            </a:endParaRPr>
          </a:p>
          <a:p>
            <a:endParaRPr lang="tr-TR" sz="1800" b="0" i="0" dirty="0">
              <a:effectLst/>
              <a:latin typeface="Times New Roman" panose="02020603050405020304" pitchFamily="18" charset="0"/>
            </a:endParaRPr>
          </a:p>
          <a:p>
            <a:endParaRPr lang="tr-TR" dirty="0"/>
          </a:p>
        </p:txBody>
      </p:sp>
    </p:spTree>
    <p:extLst>
      <p:ext uri="{BB962C8B-B14F-4D97-AF65-F5344CB8AC3E}">
        <p14:creationId xmlns:p14="http://schemas.microsoft.com/office/powerpoint/2010/main" val="33285915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1D0EC3C-0D87-9DA4-3E8D-BD22B08A8B6E}"/>
              </a:ext>
            </a:extLst>
          </p:cNvPr>
          <p:cNvSpPr>
            <a:spLocks noGrp="1"/>
          </p:cNvSpPr>
          <p:nvPr>
            <p:ph type="title"/>
          </p:nvPr>
        </p:nvSpPr>
        <p:spPr/>
        <p:txBody>
          <a:bodyPr/>
          <a:lstStyle/>
          <a:p>
            <a:r>
              <a:rPr lang="tr-TR" dirty="0"/>
              <a:t>İŞİTME YETERSİZLİĞİ OLAN BİREYLER</a:t>
            </a:r>
          </a:p>
        </p:txBody>
      </p:sp>
      <p:sp>
        <p:nvSpPr>
          <p:cNvPr id="3" name="İçerik Yer Tutucusu 2">
            <a:extLst>
              <a:ext uri="{FF2B5EF4-FFF2-40B4-BE49-F238E27FC236}">
                <a16:creationId xmlns:a16="http://schemas.microsoft.com/office/drawing/2014/main" id="{997CE071-578D-A13B-57CA-BC93674210E1}"/>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İşitme yetersizliği olan bireyle konuşmaya başlarken, kendisiyle konuştuğunuzu fark etmesini sağlayın. Duruma göre omzuna dokunabilirsiniz.</a:t>
            </a:r>
          </a:p>
          <a:p>
            <a:r>
              <a:rPr lang="tr-TR" dirty="0">
                <a:latin typeface="Times New Roman" panose="02020603050405020304" pitchFamily="18" charset="0"/>
                <a:cs typeface="Times New Roman" panose="02020603050405020304" pitchFamily="18" charset="0"/>
              </a:rPr>
              <a:t>İşitme yetersizliği olan bireyin </a:t>
            </a:r>
            <a:r>
              <a:rPr lang="tr-TR" sz="1800" b="0" i="0" dirty="0">
                <a:effectLst/>
                <a:latin typeface="Times New Roman" panose="02020603050405020304" pitchFamily="18" charset="0"/>
              </a:rPr>
              <a:t>i</a:t>
            </a:r>
            <a:r>
              <a:rPr lang="tr-TR" dirty="0">
                <a:latin typeface="TTE1B2E848t00"/>
              </a:rPr>
              <a:t>ş</a:t>
            </a:r>
            <a:r>
              <a:rPr lang="tr-TR" sz="1800" b="0" i="0" dirty="0">
                <a:effectLst/>
                <a:latin typeface="Times New Roman" panose="02020603050405020304" pitchFamily="18" charset="0"/>
              </a:rPr>
              <a:t>aret diliyle mi, jestle mi, yazılı ya da sözlü olarak mı anla</a:t>
            </a:r>
            <a:r>
              <a:rPr lang="tr-TR" dirty="0">
                <a:latin typeface="TTE1B2E848t00"/>
              </a:rPr>
              <a:t>ş</a:t>
            </a:r>
            <a:r>
              <a:rPr lang="tr-TR" sz="1800" b="0" i="0" dirty="0">
                <a:effectLst/>
                <a:latin typeface="Times New Roman" panose="02020603050405020304" pitchFamily="18" charset="0"/>
              </a:rPr>
              <a:t>mayı tercih ettiğini anlamaya çalı</a:t>
            </a:r>
            <a:r>
              <a:rPr lang="tr-TR" dirty="0">
                <a:latin typeface="TTE1B2E848t00"/>
              </a:rPr>
              <a:t>ş</a:t>
            </a:r>
            <a:r>
              <a:rPr lang="tr-TR" sz="1800" b="0" i="0" dirty="0">
                <a:effectLst/>
                <a:latin typeface="Times New Roman" panose="02020603050405020304" pitchFamily="18" charset="0"/>
              </a:rPr>
              <a:t>ın. </a:t>
            </a:r>
            <a:r>
              <a:rPr lang="tr-TR" dirty="0">
                <a:latin typeface="Times New Roman" panose="02020603050405020304" pitchFamily="18" charset="0"/>
              </a:rPr>
              <a:t>K</a:t>
            </a:r>
            <a:r>
              <a:rPr lang="tr-TR" sz="1800" b="0" i="0" dirty="0">
                <a:effectLst/>
                <a:latin typeface="Times New Roman" panose="02020603050405020304" pitchFamily="18" charset="0"/>
              </a:rPr>
              <a:t>i</a:t>
            </a:r>
            <a:r>
              <a:rPr lang="tr-TR" dirty="0">
                <a:latin typeface="TTE1B2E848t00"/>
              </a:rPr>
              <a:t>ş</a:t>
            </a:r>
            <a:r>
              <a:rPr lang="tr-TR" sz="1800" b="0" i="0" dirty="0">
                <a:effectLst/>
                <a:latin typeface="Times New Roman" panose="02020603050405020304" pitchFamily="18" charset="0"/>
              </a:rPr>
              <a:t>inin konu</a:t>
            </a:r>
            <a:r>
              <a:rPr lang="tr-TR" dirty="0">
                <a:latin typeface="TTE1B2E848t00"/>
              </a:rPr>
              <a:t>ş</a:t>
            </a:r>
            <a:r>
              <a:rPr lang="tr-TR" sz="1800" b="0" i="0" dirty="0">
                <a:effectLst/>
                <a:latin typeface="Times New Roman" panose="02020603050405020304" pitchFamily="18" charset="0"/>
              </a:rPr>
              <a:t>masını anlamakta güçlük çekiyorsanız bunu ona bildirin.</a:t>
            </a:r>
          </a:p>
          <a:p>
            <a:r>
              <a:rPr lang="tr-TR" sz="1800" b="0" i="0" dirty="0">
                <a:effectLst/>
                <a:latin typeface="Times New Roman" panose="02020603050405020304" pitchFamily="18" charset="0"/>
              </a:rPr>
              <a:t>Pencere gibi bir ı</a:t>
            </a:r>
            <a:r>
              <a:rPr lang="tr-TR" dirty="0">
                <a:latin typeface="TTE1B2E848t00"/>
              </a:rPr>
              <a:t>ş</a:t>
            </a:r>
            <a:r>
              <a:rPr lang="tr-TR" sz="1800" b="0" i="0" dirty="0">
                <a:effectLst/>
                <a:latin typeface="Times New Roman" panose="02020603050405020304" pitchFamily="18" charset="0"/>
              </a:rPr>
              <a:t>ık kaynağının önündeyseniz ve sırtınız ı</a:t>
            </a:r>
            <a:r>
              <a:rPr lang="tr-TR" dirty="0">
                <a:latin typeface="TTE1B2E848t00"/>
              </a:rPr>
              <a:t>ş</a:t>
            </a:r>
            <a:r>
              <a:rPr lang="tr-TR" sz="1800" b="0" i="0" dirty="0">
                <a:effectLst/>
                <a:latin typeface="Times New Roman" panose="02020603050405020304" pitchFamily="18" charset="0"/>
              </a:rPr>
              <a:t>ık kaynağına dönükse, ı</a:t>
            </a:r>
            <a:r>
              <a:rPr lang="tr-TR" dirty="0">
                <a:latin typeface="TTE1B2E848t00"/>
              </a:rPr>
              <a:t>ş</a:t>
            </a:r>
            <a:r>
              <a:rPr lang="tr-TR" sz="1800" b="0" i="0" dirty="0">
                <a:effectLst/>
                <a:latin typeface="Times New Roman" panose="02020603050405020304" pitchFamily="18" charset="0"/>
              </a:rPr>
              <a:t>ık kar</a:t>
            </a:r>
            <a:r>
              <a:rPr lang="tr-TR" dirty="0">
                <a:latin typeface="TTE1B2E848t00"/>
              </a:rPr>
              <a:t>ş</a:t>
            </a:r>
            <a:r>
              <a:rPr lang="tr-TR" sz="1800" b="0" i="0" dirty="0">
                <a:effectLst/>
                <a:latin typeface="Times New Roman" panose="02020603050405020304" pitchFamily="18" charset="0"/>
              </a:rPr>
              <a:t>ınızdaki insanın gözünü kama</a:t>
            </a:r>
            <a:r>
              <a:rPr lang="tr-TR" dirty="0">
                <a:latin typeface="TTE1B2E848t00"/>
              </a:rPr>
              <a:t>ş</a:t>
            </a:r>
            <a:r>
              <a:rPr lang="tr-TR" sz="1800" b="0" i="0" dirty="0">
                <a:effectLst/>
                <a:latin typeface="Times New Roman" panose="02020603050405020304" pitchFamily="18" charset="0"/>
              </a:rPr>
              <a:t>tırabilir ve dudaklarınızı okumaya çalı</a:t>
            </a:r>
            <a:r>
              <a:rPr lang="tr-TR" dirty="0">
                <a:latin typeface="TTE1B2E848t00"/>
              </a:rPr>
              <a:t>ş</a:t>
            </a:r>
            <a:r>
              <a:rPr lang="tr-TR" sz="1800" b="0" i="0" dirty="0">
                <a:effectLst/>
                <a:latin typeface="Times New Roman" panose="02020603050405020304" pitchFamily="18" charset="0"/>
              </a:rPr>
              <a:t>an</a:t>
            </a:r>
            <a:r>
              <a:rPr lang="tr-TR" dirty="0">
                <a:latin typeface="Times New Roman" panose="02020603050405020304" pitchFamily="18" charset="0"/>
              </a:rPr>
              <a:t> kişinin</a:t>
            </a:r>
            <a:r>
              <a:rPr lang="tr-TR" sz="1800" b="0" i="0" dirty="0">
                <a:effectLst/>
                <a:latin typeface="Times New Roman" panose="02020603050405020304" pitchFamily="18" charset="0"/>
              </a:rPr>
              <a:t> yüzünüzü seçmesini zorla</a:t>
            </a:r>
            <a:r>
              <a:rPr lang="tr-TR" dirty="0">
                <a:latin typeface="TTE1B2E848t00"/>
              </a:rPr>
              <a:t>ş</a:t>
            </a:r>
            <a:r>
              <a:rPr lang="tr-TR" sz="1800" b="0" i="0" dirty="0">
                <a:effectLst/>
                <a:latin typeface="Times New Roman" panose="02020603050405020304" pitchFamily="18" charset="0"/>
              </a:rPr>
              <a:t>tırabilir.</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327618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77A3479-7D86-08A6-1EA3-1C23A05DAA68}"/>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221CE3DC-11C0-1F40-BB1D-0E44FA5C2F0C}"/>
              </a:ext>
            </a:extLst>
          </p:cNvPr>
          <p:cNvSpPr>
            <a:spLocks noGrp="1"/>
          </p:cNvSpPr>
          <p:nvPr>
            <p:ph idx="1"/>
          </p:nvPr>
        </p:nvSpPr>
        <p:spPr/>
        <p:txBody>
          <a:bodyPr/>
          <a:lstStyle/>
          <a:p>
            <a:r>
              <a:rPr lang="tr-TR" sz="1800" b="0" i="0" dirty="0">
                <a:effectLst/>
                <a:latin typeface="Times New Roman" panose="02020603050405020304" pitchFamily="18" charset="0"/>
              </a:rPr>
              <a:t> </a:t>
            </a:r>
            <a:r>
              <a:rPr lang="tr-TR" dirty="0">
                <a:latin typeface="Times New Roman" panose="02020603050405020304" pitchFamily="18" charset="0"/>
              </a:rPr>
              <a:t>İşitme yetersizliği olan bireyler</a:t>
            </a:r>
            <a:r>
              <a:rPr lang="tr-TR" sz="1800" b="0" i="0" dirty="0">
                <a:effectLst/>
                <a:latin typeface="Times New Roman" panose="02020603050405020304" pitchFamily="18" charset="0"/>
              </a:rPr>
              <a:t> dudaklarınızı okuyabilirler. Bu nedenle konu</a:t>
            </a:r>
            <a:r>
              <a:rPr lang="tr-TR" dirty="0">
                <a:latin typeface="TTE1B2E848t00"/>
              </a:rPr>
              <a:t>ş</a:t>
            </a:r>
            <a:r>
              <a:rPr lang="tr-TR" sz="1800" b="0" i="0" dirty="0">
                <a:effectLst/>
                <a:latin typeface="Times New Roman" panose="02020603050405020304" pitchFamily="18" charset="0"/>
              </a:rPr>
              <a:t>urken sakız çiğnemeyin, sigara içmeyin ya da elinizle ağzınızı kapatmayın.</a:t>
            </a:r>
          </a:p>
          <a:p>
            <a:r>
              <a:rPr lang="tr-TR" dirty="0">
                <a:latin typeface="Times New Roman" panose="02020603050405020304" pitchFamily="18" charset="0"/>
              </a:rPr>
              <a:t>İşitme yetersizliği olan bireylerle </a:t>
            </a:r>
            <a:r>
              <a:rPr lang="tr-TR" sz="1800" b="0" i="0" dirty="0">
                <a:effectLst/>
                <a:latin typeface="Times New Roman" panose="02020603050405020304" pitchFamily="18" charset="0"/>
              </a:rPr>
              <a:t>bağırarak konu</a:t>
            </a:r>
            <a:r>
              <a:rPr lang="tr-TR" dirty="0">
                <a:latin typeface="TTE1B2E848t00"/>
              </a:rPr>
              <a:t>ş</a:t>
            </a:r>
            <a:r>
              <a:rPr lang="tr-TR" sz="1800" b="0" i="0" dirty="0">
                <a:effectLst/>
                <a:latin typeface="Times New Roman" panose="02020603050405020304" pitchFamily="18" charset="0"/>
              </a:rPr>
              <a:t>manıza gerek yoktur. İ</a:t>
            </a:r>
            <a:r>
              <a:rPr lang="tr-TR" dirty="0">
                <a:latin typeface="TTE1B2E848t00"/>
              </a:rPr>
              <a:t>ş</a:t>
            </a:r>
            <a:r>
              <a:rPr lang="tr-TR" sz="1800" b="0" i="0" dirty="0">
                <a:effectLst/>
                <a:latin typeface="Times New Roman" panose="02020603050405020304" pitchFamily="18" charset="0"/>
              </a:rPr>
              <a:t>itme cihazı kullanıyorsa, normal ses düzeyiniz sizi duyması için yeterli olacaktır. Bağırmanız rahatsızlığa sebep olabilir.</a:t>
            </a:r>
            <a:endParaRPr lang="tr-TR" dirty="0">
              <a:latin typeface="Times New Roman" panose="02020603050405020304" pitchFamily="18" charset="0"/>
            </a:endParaRPr>
          </a:p>
          <a:p>
            <a:endParaRPr lang="tr-TR" dirty="0"/>
          </a:p>
        </p:txBody>
      </p:sp>
    </p:spTree>
    <p:extLst>
      <p:ext uri="{BB962C8B-B14F-4D97-AF65-F5344CB8AC3E}">
        <p14:creationId xmlns:p14="http://schemas.microsoft.com/office/powerpoint/2010/main" val="31651310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C3780DF-31A7-1A72-D6B9-6968C3564546}"/>
              </a:ext>
            </a:extLst>
          </p:cNvPr>
          <p:cNvSpPr>
            <a:spLocks noGrp="1"/>
          </p:cNvSpPr>
          <p:nvPr>
            <p:ph type="title"/>
          </p:nvPr>
        </p:nvSpPr>
        <p:spPr/>
        <p:txBody>
          <a:bodyPr/>
          <a:lstStyle/>
          <a:p>
            <a:r>
              <a:rPr lang="tr-TR" dirty="0"/>
              <a:t>KONUŞMA YETERSİZLİĞİ OLAN BİREYLER</a:t>
            </a:r>
          </a:p>
        </p:txBody>
      </p:sp>
      <p:sp>
        <p:nvSpPr>
          <p:cNvPr id="3" name="İçerik Yer Tutucusu 2">
            <a:extLst>
              <a:ext uri="{FF2B5EF4-FFF2-40B4-BE49-F238E27FC236}">
                <a16:creationId xmlns:a16="http://schemas.microsoft.com/office/drawing/2014/main" id="{3715B781-7291-505A-DE19-B1CDDFFA9E11}"/>
              </a:ext>
            </a:extLst>
          </p:cNvPr>
          <p:cNvSpPr>
            <a:spLocks noGrp="1"/>
          </p:cNvSpPr>
          <p:nvPr>
            <p:ph idx="1"/>
          </p:nvPr>
        </p:nvSpPr>
        <p:spPr>
          <a:xfrm>
            <a:off x="2647935" y="2133600"/>
            <a:ext cx="8915400" cy="3777622"/>
          </a:xfrm>
        </p:spPr>
        <p:txBody>
          <a:bodyPr/>
          <a:lstStyle/>
          <a:p>
            <a:r>
              <a:rPr lang="tr-TR" sz="1800" b="0" i="0" dirty="0">
                <a:effectLst/>
                <a:latin typeface="Times New Roman" panose="02020603050405020304" pitchFamily="18" charset="0"/>
              </a:rPr>
              <a:t>Kar</a:t>
            </a:r>
            <a:r>
              <a:rPr lang="tr-TR" dirty="0">
                <a:latin typeface="TTE1B2E848t00"/>
              </a:rPr>
              <a:t>ş</a:t>
            </a:r>
            <a:r>
              <a:rPr lang="tr-TR" sz="1800" b="0" i="0" dirty="0">
                <a:effectLst/>
                <a:latin typeface="Times New Roman" panose="02020603050405020304" pitchFamily="18" charset="0"/>
              </a:rPr>
              <a:t>ınızdaki bireyi tüm dikkatinizi vererek dinleyin. Sözünü kesmeyin ve bitirmesi için acele ettirmeyin. Anlamakta güçlük çekiyorsanız, anlamı</a:t>
            </a:r>
            <a:r>
              <a:rPr lang="tr-TR" dirty="0">
                <a:latin typeface="TTE1B2E848t00"/>
              </a:rPr>
              <a:t>ş</a:t>
            </a:r>
            <a:r>
              <a:rPr lang="tr-TR" sz="1800" b="0" i="0" dirty="0">
                <a:effectLst/>
                <a:latin typeface="TTE1B2E848t00"/>
              </a:rPr>
              <a:t> </a:t>
            </a:r>
            <a:r>
              <a:rPr lang="tr-TR" sz="1800" b="0" i="0" dirty="0">
                <a:effectLst/>
                <a:latin typeface="Times New Roman" panose="02020603050405020304" pitchFamily="18" charset="0"/>
              </a:rPr>
              <a:t>gibi ba</a:t>
            </a:r>
            <a:r>
              <a:rPr lang="tr-TR" dirty="0">
                <a:latin typeface="TTE1B2E848t00"/>
              </a:rPr>
              <a:t>ş</a:t>
            </a:r>
            <a:r>
              <a:rPr lang="tr-TR" sz="1800" b="0" i="0" dirty="0">
                <a:effectLst/>
                <a:latin typeface="Times New Roman" panose="02020603050405020304" pitchFamily="18" charset="0"/>
              </a:rPr>
              <a:t>ınızı sallamayın. Söylediklerini tekrarlamasını isteyin.</a:t>
            </a:r>
          </a:p>
          <a:p>
            <a:r>
              <a:rPr lang="tr-TR" sz="1800" b="0" i="0" dirty="0">
                <a:effectLst/>
                <a:latin typeface="Times New Roman" panose="02020603050405020304" pitchFamily="18" charset="0"/>
              </a:rPr>
              <a:t>Ki</a:t>
            </a:r>
            <a:r>
              <a:rPr lang="tr-TR" dirty="0">
                <a:latin typeface="TTE1B2E848t00"/>
              </a:rPr>
              <a:t>ş</a:t>
            </a:r>
            <a:r>
              <a:rPr lang="tr-TR" sz="1800" b="0" i="0" dirty="0">
                <a:effectLst/>
                <a:latin typeface="Times New Roman" panose="02020603050405020304" pitchFamily="18" charset="0"/>
              </a:rPr>
              <a:t>inin size ne söylemeye çalı</a:t>
            </a:r>
            <a:r>
              <a:rPr lang="tr-TR" dirty="0">
                <a:latin typeface="TTE1B2E848t00"/>
              </a:rPr>
              <a:t>ş</a:t>
            </a:r>
            <a:r>
              <a:rPr lang="tr-TR" sz="1800" b="0" i="0" dirty="0">
                <a:effectLst/>
                <a:latin typeface="Times New Roman" panose="02020603050405020304" pitchFamily="18" charset="0"/>
              </a:rPr>
              <a:t>tığını hala anlayamadıysanız, bir kâğıda yazmasını isteyin.</a:t>
            </a:r>
            <a:endParaRPr lang="tr-TR" dirty="0">
              <a:latin typeface="Times New Roman" panose="02020603050405020304" pitchFamily="18" charset="0"/>
            </a:endParaRPr>
          </a:p>
          <a:p>
            <a:r>
              <a:rPr lang="tr-TR" sz="1800" b="0" i="0" dirty="0">
                <a:effectLst/>
                <a:latin typeface="Times New Roman" panose="02020603050405020304" pitchFamily="18" charset="0"/>
              </a:rPr>
              <a:t>Sessiz ortamlarda konu</a:t>
            </a:r>
            <a:r>
              <a:rPr lang="tr-TR" dirty="0">
                <a:latin typeface="TTE1B2E848t00"/>
              </a:rPr>
              <a:t>ş</a:t>
            </a:r>
            <a:r>
              <a:rPr lang="tr-TR" sz="1800" b="0" i="0" dirty="0">
                <a:effectLst/>
                <a:latin typeface="Times New Roman" panose="02020603050405020304" pitchFamily="18" charset="0"/>
              </a:rPr>
              <a:t>mayı tercih edin.</a:t>
            </a:r>
          </a:p>
          <a:p>
            <a:r>
              <a:rPr lang="tr-TR" sz="1800" b="0" i="0" dirty="0">
                <a:effectLst/>
                <a:latin typeface="Times New Roman" panose="02020603050405020304" pitchFamily="18" charset="0"/>
              </a:rPr>
              <a:t>Konu</a:t>
            </a:r>
            <a:r>
              <a:rPr lang="tr-TR" dirty="0">
                <a:latin typeface="TTE1B2E848t00"/>
              </a:rPr>
              <a:t>ş</a:t>
            </a:r>
            <a:r>
              <a:rPr lang="tr-TR" sz="1800" b="0" i="0" dirty="0">
                <a:effectLst/>
                <a:latin typeface="Times New Roman" panose="02020603050405020304" pitchFamily="18" charset="0"/>
              </a:rPr>
              <a:t>ma yetersizliği olan bireyin konu</a:t>
            </a:r>
            <a:r>
              <a:rPr lang="tr-TR" dirty="0">
                <a:latin typeface="TTE1B2E848t00"/>
              </a:rPr>
              <a:t>ş</a:t>
            </a:r>
            <a:r>
              <a:rPr lang="tr-TR" sz="1800" b="0" i="0" dirty="0">
                <a:effectLst/>
                <a:latin typeface="Times New Roman" panose="02020603050405020304" pitchFamily="18" charset="0"/>
              </a:rPr>
              <a:t>masına gülmeyin.</a:t>
            </a:r>
          </a:p>
          <a:p>
            <a:endParaRPr lang="tr-TR" sz="1800" b="0" i="0" dirty="0">
              <a:effectLst/>
              <a:latin typeface="Times New Roman" panose="02020603050405020304" pitchFamily="18" charset="0"/>
            </a:endParaRPr>
          </a:p>
          <a:p>
            <a:endParaRPr lang="tr-TR" dirty="0"/>
          </a:p>
          <a:p>
            <a:endParaRPr lang="tr-TR" dirty="0"/>
          </a:p>
        </p:txBody>
      </p:sp>
    </p:spTree>
    <p:extLst>
      <p:ext uri="{BB962C8B-B14F-4D97-AF65-F5344CB8AC3E}">
        <p14:creationId xmlns:p14="http://schemas.microsoft.com/office/powerpoint/2010/main" val="2643201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2108194-4ED2-532F-FE58-3E34ACBD922E}"/>
              </a:ext>
            </a:extLst>
          </p:cNvPr>
          <p:cNvSpPr>
            <a:spLocks noGrp="1"/>
          </p:cNvSpPr>
          <p:nvPr>
            <p:ph type="title"/>
          </p:nvPr>
        </p:nvSpPr>
        <p:spPr>
          <a:xfrm>
            <a:off x="1954635" y="624110"/>
            <a:ext cx="9549977" cy="1280890"/>
          </a:xfrm>
        </p:spPr>
        <p:txBody>
          <a:bodyPr/>
          <a:lstStyle/>
          <a:p>
            <a:r>
              <a:rPr lang="tr-TR" dirty="0"/>
              <a:t>TEKERLEKLİ SANDALYE KULLANAN BİREYLER</a:t>
            </a:r>
          </a:p>
        </p:txBody>
      </p:sp>
      <p:sp>
        <p:nvSpPr>
          <p:cNvPr id="3" name="İçerik Yer Tutucusu 2">
            <a:extLst>
              <a:ext uri="{FF2B5EF4-FFF2-40B4-BE49-F238E27FC236}">
                <a16:creationId xmlns:a16="http://schemas.microsoft.com/office/drawing/2014/main" id="{55F73AFC-7331-6839-E066-4E4B263C0D06}"/>
              </a:ext>
            </a:extLst>
          </p:cNvPr>
          <p:cNvSpPr>
            <a:spLocks noGrp="1"/>
          </p:cNvSpPr>
          <p:nvPr>
            <p:ph idx="1"/>
          </p:nvPr>
        </p:nvSpPr>
        <p:spPr>
          <a:xfrm>
            <a:off x="1786855" y="2133600"/>
            <a:ext cx="9717757" cy="3777622"/>
          </a:xfrm>
        </p:spPr>
        <p:txBody>
          <a:bodyPr/>
          <a:lstStyle/>
          <a:p>
            <a:r>
              <a:rPr lang="tr-TR" dirty="0">
                <a:latin typeface="Times New Roman" panose="02020603050405020304" pitchFamily="18" charset="0"/>
                <a:cs typeface="Times New Roman" panose="02020603050405020304" pitchFamily="18" charset="0"/>
              </a:rPr>
              <a:t>Tekerlekli sandalye kullanan bireylerin kişisel alanına saygı gösterin. Örneğin; üzerine eğilerek başka biriyle tokalaşmayın, giysilerinizi üzerine bırakarak tutmalarını istemeyin ya da sandalyelerini masa, sandalye olarak kullanmayın.</a:t>
            </a:r>
          </a:p>
          <a:p>
            <a:r>
              <a:rPr lang="tr-TR" dirty="0">
                <a:latin typeface="Times New Roman" panose="02020603050405020304" pitchFamily="18" charset="0"/>
                <a:cs typeface="Times New Roman" panose="02020603050405020304" pitchFamily="18" charset="0"/>
              </a:rPr>
              <a:t>Tekerlekli sandalye kullanan birey ile konuşurken boyunuzu onunkiyle aynı seviyeye getirin. Eğer bu mümkün değilse biraz mesafe bırakarak göz kontağı kurulabilecek bir noktaya gelin. </a:t>
            </a:r>
          </a:p>
          <a:p>
            <a:r>
              <a:rPr lang="tr-TR" dirty="0">
                <a:latin typeface="Times New Roman" panose="02020603050405020304" pitchFamily="18" charset="0"/>
                <a:cs typeface="Times New Roman" panose="02020603050405020304" pitchFamily="18" charset="0"/>
              </a:rPr>
              <a:t>Koltuk değneği kullananlara yardım etmeye çalışırken kollarından tutmayın. Dengelerini kaybetmelerine sebep olabilirsiniz.</a:t>
            </a:r>
          </a:p>
          <a:p>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960629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8B02959-336C-CE49-82B0-0785734BE965}"/>
              </a:ext>
            </a:extLst>
          </p:cNvPr>
          <p:cNvSpPr>
            <a:spLocks noGrp="1"/>
          </p:cNvSpPr>
          <p:nvPr>
            <p:ph type="title"/>
          </p:nvPr>
        </p:nvSpPr>
        <p:spPr/>
        <p:txBody>
          <a:bodyPr/>
          <a:lstStyle/>
          <a:p>
            <a:r>
              <a:rPr lang="tr-TR" dirty="0"/>
              <a:t>SEREBRAL PALSİ OLAN BİREYLER</a:t>
            </a:r>
          </a:p>
        </p:txBody>
      </p:sp>
      <p:sp>
        <p:nvSpPr>
          <p:cNvPr id="3" name="İçerik Yer Tutucusu 2">
            <a:extLst>
              <a:ext uri="{FF2B5EF4-FFF2-40B4-BE49-F238E27FC236}">
                <a16:creationId xmlns:a16="http://schemas.microsoft.com/office/drawing/2014/main" id="{5E7DF8C6-6136-AB94-6F2C-2D7D9C81D8B0}"/>
              </a:ext>
            </a:extLst>
          </p:cNvPr>
          <p:cNvSpPr>
            <a:spLocks noGrp="1"/>
          </p:cNvSpPr>
          <p:nvPr>
            <p:ph idx="1"/>
          </p:nvPr>
        </p:nvSpPr>
        <p:spPr/>
        <p:txBody>
          <a:bodyPr/>
          <a:lstStyle/>
          <a:p>
            <a:r>
              <a:rPr lang="tr-TR" sz="1800" b="0" i="0" dirty="0">
                <a:effectLst/>
                <a:latin typeface="Times New Roman" panose="02020603050405020304" pitchFamily="18" charset="0"/>
              </a:rPr>
              <a:t>Serebral palsili bireylerde konu</a:t>
            </a:r>
            <a:r>
              <a:rPr lang="tr-TR" sz="1800" b="0" i="0" dirty="0">
                <a:effectLst/>
                <a:latin typeface="TTE1B2E848t00"/>
              </a:rPr>
              <a:t>ş</a:t>
            </a:r>
            <a:r>
              <a:rPr lang="tr-TR" sz="1800" b="0" i="0" dirty="0">
                <a:effectLst/>
                <a:latin typeface="Times New Roman" panose="02020603050405020304" pitchFamily="18" charset="0"/>
              </a:rPr>
              <a:t>ma güçlüğü ve istem dı</a:t>
            </a:r>
            <a:r>
              <a:rPr lang="tr-TR" sz="1800" b="0" i="0" dirty="0">
                <a:effectLst/>
                <a:latin typeface="TTE1B2E848t00"/>
              </a:rPr>
              <a:t>ş</a:t>
            </a:r>
            <a:r>
              <a:rPr lang="tr-TR" sz="1800" b="0" i="0" dirty="0">
                <a:effectLst/>
                <a:latin typeface="Times New Roman" panose="02020603050405020304" pitchFamily="18" charset="0"/>
              </a:rPr>
              <a:t>ı hareketler görülür. Bunları normal kar</a:t>
            </a:r>
            <a:r>
              <a:rPr lang="tr-TR" dirty="0">
                <a:latin typeface="TTE1B2E848t00"/>
              </a:rPr>
              <a:t>ş</a:t>
            </a:r>
            <a:r>
              <a:rPr lang="tr-TR" sz="1800" b="0" i="0" dirty="0">
                <a:effectLst/>
                <a:latin typeface="Times New Roman" panose="02020603050405020304" pitchFamily="18" charset="0"/>
              </a:rPr>
              <a:t>ılayın ve herhangi biriyle nasıl konu</a:t>
            </a:r>
            <a:r>
              <a:rPr lang="tr-TR" sz="1800" b="0" i="0" dirty="0">
                <a:effectLst/>
                <a:latin typeface="TTE1B2E848t00"/>
              </a:rPr>
              <a:t>ş</a:t>
            </a:r>
            <a:r>
              <a:rPr lang="tr-TR" sz="1800" b="0" i="0" dirty="0">
                <a:effectLst/>
                <a:latin typeface="Times New Roman" panose="02020603050405020304" pitchFamily="18" charset="0"/>
              </a:rPr>
              <a:t>uyorsanız onunla da öyle konu</a:t>
            </a:r>
            <a:r>
              <a:rPr lang="tr-TR" dirty="0">
                <a:latin typeface="TTE1B2E848t00"/>
              </a:rPr>
              <a:t>ş</a:t>
            </a:r>
            <a:r>
              <a:rPr lang="tr-TR" sz="1800" b="0" i="0" dirty="0">
                <a:effectLst/>
                <a:latin typeface="Times New Roman" panose="02020603050405020304" pitchFamily="18" charset="0"/>
              </a:rPr>
              <a:t>un.</a:t>
            </a:r>
          </a:p>
          <a:p>
            <a:r>
              <a:rPr lang="tr-TR" sz="1800" b="0" i="0" dirty="0">
                <a:effectLst/>
                <a:latin typeface="Times New Roman" panose="02020603050405020304" pitchFamily="18" charset="0"/>
              </a:rPr>
              <a:t>Serebral palsili bireyle sessiz bir ortamda konu</a:t>
            </a:r>
            <a:r>
              <a:rPr lang="tr-TR" dirty="0">
                <a:latin typeface="TTE1B2E848t00"/>
              </a:rPr>
              <a:t>ş</a:t>
            </a:r>
            <a:r>
              <a:rPr lang="tr-TR" sz="1800" b="0" i="0" dirty="0">
                <a:effectLst/>
                <a:latin typeface="Times New Roman" panose="02020603050405020304" pitchFamily="18" charset="0"/>
              </a:rPr>
              <a:t>manız ileti</a:t>
            </a:r>
            <a:r>
              <a:rPr lang="tr-TR" dirty="0">
                <a:latin typeface="TTE1B2E848t00"/>
              </a:rPr>
              <a:t>ş</a:t>
            </a:r>
            <a:r>
              <a:rPr lang="tr-TR" sz="1800" b="0" i="0" dirty="0">
                <a:effectLst/>
                <a:latin typeface="Times New Roman" panose="02020603050405020304" pitchFamily="18" charset="0"/>
              </a:rPr>
              <a:t>iminizi kolayla</a:t>
            </a:r>
            <a:r>
              <a:rPr lang="tr-TR" dirty="0">
                <a:latin typeface="TTE1B2E848t00"/>
              </a:rPr>
              <a:t>ş</a:t>
            </a:r>
            <a:r>
              <a:rPr lang="tr-TR" sz="1800" b="0" i="0" dirty="0">
                <a:effectLst/>
                <a:latin typeface="Times New Roman" panose="02020603050405020304" pitchFamily="18" charset="0"/>
              </a:rPr>
              <a:t>tıracaktır.</a:t>
            </a:r>
          </a:p>
          <a:p>
            <a:r>
              <a:rPr lang="tr-TR" sz="1800" b="0" i="0" dirty="0">
                <a:effectLst/>
                <a:latin typeface="Times New Roman" panose="02020603050405020304" pitchFamily="18" charset="0"/>
              </a:rPr>
              <a:t>Serebral palsili bireyler yava</a:t>
            </a:r>
            <a:r>
              <a:rPr lang="tr-TR" dirty="0">
                <a:latin typeface="TTE1B2E848t00"/>
              </a:rPr>
              <a:t>ş</a:t>
            </a:r>
            <a:r>
              <a:rPr lang="tr-TR" sz="1800" b="0" i="0" dirty="0">
                <a:effectLst/>
                <a:latin typeface="TTE1B2E848t00"/>
              </a:rPr>
              <a:t> </a:t>
            </a:r>
            <a:r>
              <a:rPr lang="tr-TR" sz="1800" b="0" i="0" dirty="0">
                <a:effectLst/>
                <a:latin typeface="Times New Roman" panose="02020603050405020304" pitchFamily="18" charset="0"/>
              </a:rPr>
              <a:t>konu</a:t>
            </a:r>
            <a:r>
              <a:rPr lang="tr-TR" dirty="0">
                <a:latin typeface="TTE1B2E848t00"/>
              </a:rPr>
              <a:t>ş</a:t>
            </a:r>
            <a:r>
              <a:rPr lang="tr-TR" sz="1800" b="0" i="0" dirty="0">
                <a:effectLst/>
                <a:latin typeface="Times New Roman" panose="02020603050405020304" pitchFamily="18" charset="0"/>
              </a:rPr>
              <a:t>abilirler, konu</a:t>
            </a:r>
            <a:r>
              <a:rPr lang="tr-TR" dirty="0">
                <a:latin typeface="TTE1B2E848t00"/>
              </a:rPr>
              <a:t>ş</a:t>
            </a:r>
            <a:r>
              <a:rPr lang="tr-TR" sz="1800" b="0" i="0" dirty="0">
                <a:effectLst/>
                <a:latin typeface="Times New Roman" panose="02020603050405020304" pitchFamily="18" charset="0"/>
              </a:rPr>
              <a:t>malarını bitirmesini bekleyin.</a:t>
            </a:r>
          </a:p>
          <a:p>
            <a:endParaRPr lang="tr-TR" sz="1800" b="0" i="0" dirty="0">
              <a:effectLst/>
              <a:latin typeface="Times New Roman" panose="02020603050405020304" pitchFamily="18" charset="0"/>
            </a:endParaRPr>
          </a:p>
          <a:p>
            <a:endParaRPr lang="tr-TR" dirty="0"/>
          </a:p>
        </p:txBody>
      </p:sp>
    </p:spTree>
    <p:extLst>
      <p:ext uri="{BB962C8B-B14F-4D97-AF65-F5344CB8AC3E}">
        <p14:creationId xmlns:p14="http://schemas.microsoft.com/office/powerpoint/2010/main" val="2013304602"/>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
  <TotalTime>108</TotalTime>
  <Words>1171</Words>
  <Application>Microsoft Office PowerPoint</Application>
  <PresentationFormat>Geniş ekran</PresentationFormat>
  <Paragraphs>74</Paragraphs>
  <Slides>17</Slides>
  <Notes>0</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17</vt:i4>
      </vt:variant>
    </vt:vector>
  </HeadingPairs>
  <TitlesOfParts>
    <vt:vector size="25" baseType="lpstr">
      <vt:lpstr>Arial</vt:lpstr>
      <vt:lpstr>Century Gothic</vt:lpstr>
      <vt:lpstr>Symbol</vt:lpstr>
      <vt:lpstr>Times New Roman</vt:lpstr>
      <vt:lpstr>TTE1B2E848t00</vt:lpstr>
      <vt:lpstr>TTE1E69D20t00</vt:lpstr>
      <vt:lpstr>Wingdings 3</vt:lpstr>
      <vt:lpstr>Duman</vt:lpstr>
      <vt:lpstr>PowerPoint Sunusu</vt:lpstr>
      <vt:lpstr>PowerPoint Sunusu</vt:lpstr>
      <vt:lpstr>GÖRME YETERSİZLİĞİ OLAN BİREYLER </vt:lpstr>
      <vt:lpstr>PowerPoint Sunusu</vt:lpstr>
      <vt:lpstr>İŞİTME YETERSİZLİĞİ OLAN BİREYLER</vt:lpstr>
      <vt:lpstr>PowerPoint Sunusu</vt:lpstr>
      <vt:lpstr>KONUŞMA YETERSİZLİĞİ OLAN BİREYLER</vt:lpstr>
      <vt:lpstr>TEKERLEKLİ SANDALYE KULLANAN BİREYLER</vt:lpstr>
      <vt:lpstr>SEREBRAL PALSİ OLAN BİREYLER</vt:lpstr>
      <vt:lpstr>EPİLEPSİ (SARA) OLAN BİREYLER</vt:lpstr>
      <vt:lpstr>PowerPoint Sunusu</vt:lpstr>
      <vt:lpstr>DOWN SENDROMU OLAN BİREYLER</vt:lpstr>
      <vt:lpstr>OTİSTİK OLAN BİREYLER</vt:lpstr>
      <vt:lpstr>PowerPoint Sunusu</vt:lpstr>
      <vt:lpstr>DİKKAT EKSİKLİĞİ VE HİPERAKTİVİTE BOZUKLUĞU  (DEHB) OLAN BİREYLER</vt:lpstr>
      <vt:lpstr>ÖĞRENME GÜÇLÜĞÜ OLAN BİREYLER</vt:lpstr>
      <vt:lpstr>BENİ DİNLEDİĞİNİZ İÇİN TEŞEKKÜR EDERİM..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user</dc:creator>
  <cp:lastModifiedBy>user</cp:lastModifiedBy>
  <cp:revision>2</cp:revision>
  <dcterms:created xsi:type="dcterms:W3CDTF">2023-12-21T11:37:00Z</dcterms:created>
  <dcterms:modified xsi:type="dcterms:W3CDTF">2023-12-22T12:18:02Z</dcterms:modified>
</cp:coreProperties>
</file>